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Lst>
  <p:sldSz cx="18288000" cy="10287000"/>
  <p:notesSz cx="6858000" cy="9144000"/>
  <p:embeddedFontLst>
    <p:embeddedFont>
      <p:font typeface="Trebuchet MS" panose="020B0603020202020204" pitchFamily="34" charset="0"/>
      <p:regular r:id="rId34"/>
      <p:bold r:id="rId35"/>
      <p:italic r:id="rId36"/>
      <p:boldItalic r:id="rId37"/>
    </p:embeddedFont>
    <p:embeddedFont>
      <p:font typeface="Trebuchet MS Bold" panose="020B0703020202020204" pitchFamily="34" charset="0"/>
      <p:regular r:id="rId38"/>
      <p:bold r:id="rId39"/>
    </p:embeddedFont>
    <p:embeddedFont>
      <p:font typeface="Trebuchet MS Bold Italics" panose="020B0604020202020204" charset="0"/>
      <p:regular r:id="rId40"/>
    </p:embeddedFont>
    <p:embeddedFont>
      <p:font typeface="Trebuchet MS Italics" panose="020B0604020202020204" charset="0"/>
      <p:regular r:id="rId41"/>
    </p:embeddedFont>
    <p:embeddedFont>
      <p:font typeface="Yearbook Outline" panose="020B0604020202020204" charset="0"/>
      <p:regular r:id="rId42"/>
    </p:embeddedFont>
    <p:embeddedFont>
      <p:font typeface="Yearbook Soli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100" y="4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9.png"/><Relationship Id="rId18" Type="http://schemas.openxmlformats.org/officeDocument/2006/relationships/image" Target="../media/image43.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38.png"/><Relationship Id="rId17" Type="http://schemas.openxmlformats.org/officeDocument/2006/relationships/image" Target="../media/image42.png"/><Relationship Id="rId2" Type="http://schemas.openxmlformats.org/officeDocument/2006/relationships/image" Target="../media/image30.png"/><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7.png"/><Relationship Id="rId5" Type="http://schemas.openxmlformats.org/officeDocument/2006/relationships/image" Target="../media/image33.png"/><Relationship Id="rId15" Type="http://schemas.openxmlformats.org/officeDocument/2006/relationships/image" Target="../media/image2.png"/><Relationship Id="rId10" Type="http://schemas.openxmlformats.org/officeDocument/2006/relationships/image" Target="../media/image36.png"/><Relationship Id="rId19" Type="http://schemas.openxmlformats.org/officeDocument/2006/relationships/image" Target="../media/image1.png"/><Relationship Id="rId4" Type="http://schemas.openxmlformats.org/officeDocument/2006/relationships/image" Target="../media/image32.png"/><Relationship Id="rId9" Type="http://schemas.openxmlformats.org/officeDocument/2006/relationships/image" Target="../media/image7.png"/><Relationship Id="rId1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TextBox 2"/>
          <p:cNvSpPr txBox="1"/>
          <p:nvPr/>
        </p:nvSpPr>
        <p:spPr>
          <a:xfrm>
            <a:off x="7696799" y="988107"/>
            <a:ext cx="2894402" cy="709153"/>
          </a:xfrm>
          <a:prstGeom prst="rect">
            <a:avLst/>
          </a:prstGeom>
        </p:spPr>
        <p:txBody>
          <a:bodyPr lIns="0" tIns="0" rIns="0" bIns="0" rtlCol="0" anchor="t">
            <a:spAutoFit/>
          </a:bodyPr>
          <a:lstStyle/>
          <a:p>
            <a:pPr>
              <a:lnSpc>
                <a:spcPts val="5474"/>
              </a:lnSpc>
            </a:pPr>
            <a:r>
              <a:rPr lang="en-US" sz="5164">
                <a:solidFill>
                  <a:srgbClr val="1F2B56"/>
                </a:solidFill>
                <a:latin typeface="Yearbook Outline"/>
              </a:rPr>
              <a:t>GROUP 13</a:t>
            </a:r>
          </a:p>
        </p:txBody>
      </p:sp>
      <p:sp>
        <p:nvSpPr>
          <p:cNvPr id="3" name="Freeform 3"/>
          <p:cNvSpPr/>
          <p:nvPr/>
        </p:nvSpPr>
        <p:spPr>
          <a:xfrm>
            <a:off x="3789867" y="2365820"/>
            <a:ext cx="10708266" cy="6892480"/>
          </a:xfrm>
          <a:custGeom>
            <a:avLst/>
            <a:gdLst/>
            <a:ahLst/>
            <a:cxnLst/>
            <a:rect l="l" t="t" r="r" b="b"/>
            <a:pathLst>
              <a:path w="10708266" h="6892480">
                <a:moveTo>
                  <a:pt x="0" y="0"/>
                </a:moveTo>
                <a:lnTo>
                  <a:pt x="10708266" y="0"/>
                </a:lnTo>
                <a:lnTo>
                  <a:pt x="10708266" y="6892480"/>
                </a:lnTo>
                <a:lnTo>
                  <a:pt x="0" y="689248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Freeform 2"/>
          <p:cNvSpPr/>
          <p:nvPr/>
        </p:nvSpPr>
        <p:spPr>
          <a:xfrm>
            <a:off x="1434117" y="2009082"/>
            <a:ext cx="6504629" cy="6268837"/>
          </a:xfrm>
          <a:custGeom>
            <a:avLst/>
            <a:gdLst/>
            <a:ahLst/>
            <a:cxnLst/>
            <a:rect l="l" t="t" r="r" b="b"/>
            <a:pathLst>
              <a:path w="6504629" h="6268837">
                <a:moveTo>
                  <a:pt x="0" y="0"/>
                </a:moveTo>
                <a:lnTo>
                  <a:pt x="6504630" y="0"/>
                </a:lnTo>
                <a:lnTo>
                  <a:pt x="6504630" y="6268836"/>
                </a:lnTo>
                <a:lnTo>
                  <a:pt x="0" y="626883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9144000" y="2949063"/>
            <a:ext cx="8529436" cy="6231628"/>
          </a:xfrm>
          <a:prstGeom prst="rect">
            <a:avLst/>
          </a:prstGeom>
        </p:spPr>
        <p:txBody>
          <a:bodyPr lIns="0" tIns="0" rIns="0" bIns="0" rtlCol="0" anchor="t">
            <a:spAutoFit/>
          </a:bodyPr>
          <a:lstStyle/>
          <a:p>
            <a:pPr algn="ctr">
              <a:lnSpc>
                <a:spcPts val="9789"/>
              </a:lnSpc>
            </a:pPr>
            <a:r>
              <a:rPr lang="en-US" sz="9235">
                <a:solidFill>
                  <a:srgbClr val="1F2B56"/>
                </a:solidFill>
                <a:latin typeface="Yearbook Outline"/>
              </a:rPr>
              <a:t>03</a:t>
            </a:r>
          </a:p>
          <a:p>
            <a:pPr algn="ctr">
              <a:lnSpc>
                <a:spcPts val="9789"/>
              </a:lnSpc>
            </a:pPr>
            <a:r>
              <a:rPr lang="en-US" sz="9235">
                <a:solidFill>
                  <a:srgbClr val="1F2B56"/>
                </a:solidFill>
                <a:latin typeface="Yearbook Outline"/>
              </a:rPr>
              <a:t>database</a:t>
            </a:r>
          </a:p>
          <a:p>
            <a:pPr algn="ctr">
              <a:lnSpc>
                <a:spcPts val="9789"/>
              </a:lnSpc>
            </a:pPr>
            <a:r>
              <a:rPr lang="en-US" sz="9235">
                <a:solidFill>
                  <a:srgbClr val="1F2B56"/>
                </a:solidFill>
                <a:latin typeface="Yearbook Outline"/>
              </a:rPr>
              <a:t>design</a:t>
            </a:r>
          </a:p>
          <a:p>
            <a:pPr algn="ctr">
              <a:lnSpc>
                <a:spcPts val="9789"/>
              </a:lnSpc>
            </a:pPr>
            <a:endParaRPr lang="en-US" sz="9235">
              <a:solidFill>
                <a:srgbClr val="1F2B56"/>
              </a:solidFill>
              <a:latin typeface="Yearbook Outline"/>
            </a:endParaRPr>
          </a:p>
          <a:p>
            <a:pPr algn="ctr">
              <a:lnSpc>
                <a:spcPts val="9789"/>
              </a:lnSpc>
            </a:pPr>
            <a:endParaRPr lang="en-US" sz="9235">
              <a:solidFill>
                <a:srgbClr val="1F2B56"/>
              </a:solidFill>
              <a:latin typeface="Yearbook Outlin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Freeform 2"/>
          <p:cNvSpPr/>
          <p:nvPr/>
        </p:nvSpPr>
        <p:spPr>
          <a:xfrm>
            <a:off x="3670281" y="1742595"/>
            <a:ext cx="10947439" cy="7046425"/>
          </a:xfrm>
          <a:custGeom>
            <a:avLst/>
            <a:gdLst/>
            <a:ahLst/>
            <a:cxnLst/>
            <a:rect l="l" t="t" r="r" b="b"/>
            <a:pathLst>
              <a:path w="10947439" h="7046425">
                <a:moveTo>
                  <a:pt x="0" y="0"/>
                </a:moveTo>
                <a:lnTo>
                  <a:pt x="10947438" y="0"/>
                </a:lnTo>
                <a:lnTo>
                  <a:pt x="10947438" y="7046425"/>
                </a:lnTo>
                <a:lnTo>
                  <a:pt x="0" y="7046425"/>
                </a:lnTo>
                <a:lnTo>
                  <a:pt x="0" y="0"/>
                </a:lnTo>
                <a:close/>
              </a:path>
            </a:pathLst>
          </a:custGeom>
          <a:blipFill>
            <a:blip r:embed="rId2">
              <a:alphaModFix amt="6999"/>
            </a:blip>
            <a:stretch>
              <a:fillRect/>
            </a:stretch>
          </a:blipFill>
        </p:spPr>
        <p:txBody>
          <a:bodyPr/>
          <a:lstStyle/>
          <a:p>
            <a:endParaRPr lang="en-US"/>
          </a:p>
        </p:txBody>
      </p:sp>
      <p:sp>
        <p:nvSpPr>
          <p:cNvPr id="3" name="TextBox 3"/>
          <p:cNvSpPr txBox="1"/>
          <p:nvPr/>
        </p:nvSpPr>
        <p:spPr>
          <a:xfrm>
            <a:off x="-3388219" y="502209"/>
            <a:ext cx="16365361" cy="1157758"/>
          </a:xfrm>
          <a:prstGeom prst="rect">
            <a:avLst/>
          </a:prstGeom>
        </p:spPr>
        <p:txBody>
          <a:bodyPr lIns="0" tIns="0" rIns="0" bIns="0" rtlCol="0" anchor="t">
            <a:spAutoFit/>
          </a:bodyPr>
          <a:lstStyle/>
          <a:p>
            <a:pPr algn="ctr">
              <a:lnSpc>
                <a:spcPts val="8829"/>
              </a:lnSpc>
            </a:pPr>
            <a:r>
              <a:rPr lang="en-US" sz="8330">
                <a:solidFill>
                  <a:srgbClr val="1F2B56"/>
                </a:solidFill>
                <a:latin typeface="Yearbook Solid"/>
              </a:rPr>
              <a:t>ER DIAGRAM</a:t>
            </a:r>
          </a:p>
        </p:txBody>
      </p:sp>
      <p:sp>
        <p:nvSpPr>
          <p:cNvPr id="4" name="Freeform 4"/>
          <p:cNvSpPr/>
          <p:nvPr/>
        </p:nvSpPr>
        <p:spPr>
          <a:xfrm>
            <a:off x="304883" y="490966"/>
            <a:ext cx="1003781" cy="969105"/>
          </a:xfrm>
          <a:custGeom>
            <a:avLst/>
            <a:gdLst/>
            <a:ahLst/>
            <a:cxnLst/>
            <a:rect l="l" t="t" r="r" b="b"/>
            <a:pathLst>
              <a:path w="1003781" h="969105">
                <a:moveTo>
                  <a:pt x="0" y="0"/>
                </a:moveTo>
                <a:lnTo>
                  <a:pt x="1003781" y="0"/>
                </a:lnTo>
                <a:lnTo>
                  <a:pt x="1003781" y="969104"/>
                </a:lnTo>
                <a:lnTo>
                  <a:pt x="0" y="9691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613359" y="2863270"/>
            <a:ext cx="15061281" cy="5925750"/>
          </a:xfrm>
          <a:custGeom>
            <a:avLst/>
            <a:gdLst/>
            <a:ahLst/>
            <a:cxnLst/>
            <a:rect l="l" t="t" r="r" b="b"/>
            <a:pathLst>
              <a:path w="15061281" h="5925750">
                <a:moveTo>
                  <a:pt x="0" y="0"/>
                </a:moveTo>
                <a:lnTo>
                  <a:pt x="15061282" y="0"/>
                </a:lnTo>
                <a:lnTo>
                  <a:pt x="15061282" y="5925750"/>
                </a:lnTo>
                <a:lnTo>
                  <a:pt x="0" y="5925750"/>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TextBox 2"/>
          <p:cNvSpPr txBox="1"/>
          <p:nvPr/>
        </p:nvSpPr>
        <p:spPr>
          <a:xfrm>
            <a:off x="304883" y="3598223"/>
            <a:ext cx="13874755" cy="3504309"/>
          </a:xfrm>
          <a:prstGeom prst="rect">
            <a:avLst/>
          </a:prstGeom>
        </p:spPr>
        <p:txBody>
          <a:bodyPr lIns="0" tIns="0" rIns="0" bIns="0" rtlCol="0" anchor="t">
            <a:spAutoFit/>
          </a:bodyPr>
          <a:lstStyle/>
          <a:p>
            <a:pPr>
              <a:lnSpc>
                <a:spcPts val="5615"/>
              </a:lnSpc>
              <a:spcBef>
                <a:spcPct val="0"/>
              </a:spcBef>
            </a:pPr>
            <a:r>
              <a:rPr lang="en-US" sz="4011">
                <a:solidFill>
                  <a:srgbClr val="1F2B56"/>
                </a:solidFill>
                <a:latin typeface="Trebuchet MS"/>
              </a:rPr>
              <a:t>Match (</a:t>
            </a:r>
            <a:r>
              <a:rPr lang="en-US" sz="4011" u="sng">
                <a:solidFill>
                  <a:srgbClr val="1F2B56"/>
                </a:solidFill>
                <a:latin typeface="Trebuchet MS Bold"/>
              </a:rPr>
              <a:t>mchId</a:t>
            </a:r>
            <a:r>
              <a:rPr lang="en-US" sz="4011">
                <a:solidFill>
                  <a:srgbClr val="1F2B56"/>
                </a:solidFill>
                <a:latin typeface="Trebuchet MS"/>
              </a:rPr>
              <a:t> ,mchAt, mchScrUmd, mchScrOpp,</a:t>
            </a:r>
            <a:r>
              <a:rPr lang="en-US" sz="4011">
                <a:solidFill>
                  <a:srgbClr val="1F2B56"/>
                </a:solidFill>
                <a:latin typeface="Trebuchet MS Italics"/>
              </a:rPr>
              <a:t>locId</a:t>
            </a:r>
            <a:r>
              <a:rPr lang="en-US" sz="4011">
                <a:solidFill>
                  <a:srgbClr val="1F2B56"/>
                </a:solidFill>
                <a:latin typeface="Trebuchet MS"/>
              </a:rPr>
              <a:t>)</a:t>
            </a:r>
          </a:p>
          <a:p>
            <a:pPr>
              <a:lnSpc>
                <a:spcPts val="5615"/>
              </a:lnSpc>
              <a:spcBef>
                <a:spcPct val="0"/>
              </a:spcBef>
            </a:pPr>
            <a:r>
              <a:rPr lang="en-US" sz="4011">
                <a:solidFill>
                  <a:srgbClr val="1F2B56"/>
                </a:solidFill>
                <a:latin typeface="Trebuchet MS"/>
              </a:rPr>
              <a:t>Date  (</a:t>
            </a:r>
            <a:r>
              <a:rPr lang="en-US" sz="4011" u="sng">
                <a:solidFill>
                  <a:srgbClr val="1F2B56"/>
                </a:solidFill>
                <a:latin typeface="Trebuchet MS Bold"/>
              </a:rPr>
              <a:t>datMch</a:t>
            </a:r>
            <a:r>
              <a:rPr lang="en-US" sz="4011">
                <a:solidFill>
                  <a:srgbClr val="1F2B56"/>
                </a:solidFill>
                <a:latin typeface="Trebuchet MS"/>
              </a:rPr>
              <a:t> , datDay)</a:t>
            </a:r>
          </a:p>
          <a:p>
            <a:pPr>
              <a:lnSpc>
                <a:spcPts val="5615"/>
              </a:lnSpc>
              <a:spcBef>
                <a:spcPct val="0"/>
              </a:spcBef>
            </a:pPr>
            <a:r>
              <a:rPr lang="en-US" sz="4011">
                <a:solidFill>
                  <a:srgbClr val="1F2B56"/>
                </a:solidFill>
                <a:latin typeface="Trebuchet MS"/>
              </a:rPr>
              <a:t>Location (</a:t>
            </a:r>
            <a:r>
              <a:rPr lang="en-US" sz="4011" u="sng">
                <a:solidFill>
                  <a:srgbClr val="1F2B56"/>
                </a:solidFill>
                <a:latin typeface="Trebuchet MS Bold"/>
              </a:rPr>
              <a:t>locId</a:t>
            </a:r>
            <a:r>
              <a:rPr lang="en-US" sz="4011">
                <a:solidFill>
                  <a:srgbClr val="1F2B56"/>
                </a:solidFill>
                <a:latin typeface="Trebuchet MS"/>
              </a:rPr>
              <a:t> , locCty ,locState)</a:t>
            </a:r>
          </a:p>
          <a:p>
            <a:pPr>
              <a:lnSpc>
                <a:spcPts val="5615"/>
              </a:lnSpc>
              <a:spcBef>
                <a:spcPct val="0"/>
              </a:spcBef>
            </a:pPr>
            <a:r>
              <a:rPr lang="en-US" sz="4011">
                <a:solidFill>
                  <a:srgbClr val="1F2B56"/>
                </a:solidFill>
                <a:latin typeface="Trebuchet MS"/>
              </a:rPr>
              <a:t>Opponent (</a:t>
            </a:r>
            <a:r>
              <a:rPr lang="en-US" sz="4011" u="sng">
                <a:solidFill>
                  <a:srgbClr val="1F2B56"/>
                </a:solidFill>
                <a:latin typeface="Trebuchet MS Bold"/>
              </a:rPr>
              <a:t>oppId</a:t>
            </a:r>
            <a:r>
              <a:rPr lang="en-US" sz="4011">
                <a:solidFill>
                  <a:srgbClr val="1F2B56"/>
                </a:solidFill>
                <a:latin typeface="Trebuchet MS"/>
              </a:rPr>
              <a:t> , oppName)</a:t>
            </a:r>
          </a:p>
          <a:p>
            <a:pPr>
              <a:lnSpc>
                <a:spcPts val="5615"/>
              </a:lnSpc>
              <a:spcBef>
                <a:spcPct val="0"/>
              </a:spcBef>
            </a:pPr>
            <a:r>
              <a:rPr lang="en-US" sz="4011">
                <a:solidFill>
                  <a:srgbClr val="1F2B56"/>
                </a:solidFill>
                <a:latin typeface="Trebuchet MS"/>
              </a:rPr>
              <a:t>Play (</a:t>
            </a:r>
            <a:r>
              <a:rPr lang="en-US" sz="4011" u="sng">
                <a:solidFill>
                  <a:srgbClr val="1F2B56"/>
                </a:solidFill>
                <a:latin typeface="Trebuchet MS Bold Italics"/>
              </a:rPr>
              <a:t>mchId</a:t>
            </a:r>
            <a:r>
              <a:rPr lang="en-US" sz="4011">
                <a:solidFill>
                  <a:srgbClr val="1F2B56"/>
                </a:solidFill>
                <a:latin typeface="Trebuchet MS Bold"/>
              </a:rPr>
              <a:t> </a:t>
            </a:r>
            <a:r>
              <a:rPr lang="en-US" sz="4011">
                <a:solidFill>
                  <a:srgbClr val="1F2B56"/>
                </a:solidFill>
                <a:latin typeface="Trebuchet MS"/>
              </a:rPr>
              <a:t>,</a:t>
            </a:r>
            <a:r>
              <a:rPr lang="en-US" sz="4011">
                <a:solidFill>
                  <a:srgbClr val="1F2B56"/>
                </a:solidFill>
                <a:latin typeface="Trebuchet MS Bold"/>
              </a:rPr>
              <a:t> </a:t>
            </a:r>
            <a:r>
              <a:rPr lang="en-US" sz="4011" u="sng">
                <a:solidFill>
                  <a:srgbClr val="1F2B56"/>
                </a:solidFill>
                <a:latin typeface="Trebuchet MS Bold Italics"/>
              </a:rPr>
              <a:t>datMch</a:t>
            </a:r>
            <a:r>
              <a:rPr lang="en-US" sz="4011">
                <a:solidFill>
                  <a:srgbClr val="1F2B56"/>
                </a:solidFill>
                <a:latin typeface="Trebuchet MS"/>
              </a:rPr>
              <a:t> ,</a:t>
            </a:r>
            <a:r>
              <a:rPr lang="en-US" sz="4011">
                <a:solidFill>
                  <a:srgbClr val="1F2B56"/>
                </a:solidFill>
                <a:latin typeface="Trebuchet MS Bold"/>
              </a:rPr>
              <a:t> </a:t>
            </a:r>
            <a:r>
              <a:rPr lang="en-US" sz="4011" u="sng">
                <a:solidFill>
                  <a:srgbClr val="1F2B56"/>
                </a:solidFill>
                <a:latin typeface="Trebuchet MS Bold Italics"/>
              </a:rPr>
              <a:t>oppId</a:t>
            </a:r>
            <a:r>
              <a:rPr lang="en-US" sz="4011">
                <a:solidFill>
                  <a:srgbClr val="1F2B56"/>
                </a:solidFill>
                <a:latin typeface="Trebuchet MS"/>
              </a:rPr>
              <a:t>)</a:t>
            </a:r>
          </a:p>
        </p:txBody>
      </p:sp>
      <p:sp>
        <p:nvSpPr>
          <p:cNvPr id="3" name="TextBox 3"/>
          <p:cNvSpPr txBox="1"/>
          <p:nvPr/>
        </p:nvSpPr>
        <p:spPr>
          <a:xfrm>
            <a:off x="-547246" y="-665398"/>
            <a:ext cx="15444876" cy="3386608"/>
          </a:xfrm>
          <a:prstGeom prst="rect">
            <a:avLst/>
          </a:prstGeom>
        </p:spPr>
        <p:txBody>
          <a:bodyPr lIns="0" tIns="0" rIns="0" bIns="0" rtlCol="0" anchor="t">
            <a:spAutoFit/>
          </a:bodyPr>
          <a:lstStyle/>
          <a:p>
            <a:pPr algn="ctr">
              <a:lnSpc>
                <a:spcPts val="8829"/>
              </a:lnSpc>
            </a:pPr>
            <a:endParaRPr/>
          </a:p>
          <a:p>
            <a:pPr algn="ctr">
              <a:lnSpc>
                <a:spcPts val="8829"/>
              </a:lnSpc>
            </a:pPr>
            <a:r>
              <a:rPr lang="en-US" sz="8330">
                <a:solidFill>
                  <a:srgbClr val="1F2B56"/>
                </a:solidFill>
                <a:latin typeface="Yearbook Solid"/>
              </a:rPr>
              <a:t>RELATIONAL SCHEMAS</a:t>
            </a:r>
          </a:p>
          <a:p>
            <a:pPr algn="ctr">
              <a:lnSpc>
                <a:spcPts val="8829"/>
              </a:lnSpc>
            </a:pPr>
            <a:endParaRPr lang="en-US" sz="8330">
              <a:solidFill>
                <a:srgbClr val="1F2B56"/>
              </a:solidFill>
              <a:latin typeface="Yearbook Solid"/>
            </a:endParaRPr>
          </a:p>
        </p:txBody>
      </p:sp>
      <p:sp>
        <p:nvSpPr>
          <p:cNvPr id="4" name="Freeform 4"/>
          <p:cNvSpPr/>
          <p:nvPr/>
        </p:nvSpPr>
        <p:spPr>
          <a:xfrm>
            <a:off x="304883" y="490966"/>
            <a:ext cx="1003781" cy="969105"/>
          </a:xfrm>
          <a:custGeom>
            <a:avLst/>
            <a:gdLst/>
            <a:ahLst/>
            <a:cxnLst/>
            <a:rect l="l" t="t" r="r" b="b"/>
            <a:pathLst>
              <a:path w="1003781" h="969105">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3670281" y="1742595"/>
            <a:ext cx="10947439" cy="7046425"/>
          </a:xfrm>
          <a:custGeom>
            <a:avLst/>
            <a:gdLst/>
            <a:ahLst/>
            <a:cxnLst/>
            <a:rect l="l" t="t" r="r" b="b"/>
            <a:pathLst>
              <a:path w="10947439" h="7046425">
                <a:moveTo>
                  <a:pt x="0" y="0"/>
                </a:moveTo>
                <a:lnTo>
                  <a:pt x="10947438" y="0"/>
                </a:lnTo>
                <a:lnTo>
                  <a:pt x="10947438" y="7046425"/>
                </a:lnTo>
                <a:lnTo>
                  <a:pt x="0" y="7046425"/>
                </a:lnTo>
                <a:lnTo>
                  <a:pt x="0" y="0"/>
                </a:lnTo>
                <a:close/>
              </a:path>
            </a:pathLst>
          </a:custGeom>
          <a:blipFill>
            <a:blip r:embed="rId4">
              <a:alphaModFix amt="6999"/>
            </a:blip>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TextBox 2"/>
          <p:cNvSpPr txBox="1"/>
          <p:nvPr/>
        </p:nvSpPr>
        <p:spPr>
          <a:xfrm>
            <a:off x="-3077911" y="449027"/>
            <a:ext cx="22258794" cy="1157758"/>
          </a:xfrm>
          <a:prstGeom prst="rect">
            <a:avLst/>
          </a:prstGeom>
        </p:spPr>
        <p:txBody>
          <a:bodyPr lIns="0" tIns="0" rIns="0" bIns="0" rtlCol="0" anchor="t">
            <a:spAutoFit/>
          </a:bodyPr>
          <a:lstStyle/>
          <a:p>
            <a:pPr algn="ctr">
              <a:lnSpc>
                <a:spcPts val="8829"/>
              </a:lnSpc>
            </a:pPr>
            <a:r>
              <a:rPr lang="en-US" sz="8330">
                <a:solidFill>
                  <a:srgbClr val="1F2B56"/>
                </a:solidFill>
                <a:latin typeface="Yearbook Solid"/>
              </a:rPr>
              <a:t>SQL CREATE TABLE: DATE</a:t>
            </a:r>
          </a:p>
        </p:txBody>
      </p:sp>
      <p:sp>
        <p:nvSpPr>
          <p:cNvPr id="3" name="Freeform 3"/>
          <p:cNvSpPr/>
          <p:nvPr/>
        </p:nvSpPr>
        <p:spPr>
          <a:xfrm>
            <a:off x="304883" y="490966"/>
            <a:ext cx="1003781" cy="969105"/>
          </a:xfrm>
          <a:custGeom>
            <a:avLst/>
            <a:gdLst/>
            <a:ahLst/>
            <a:cxnLst/>
            <a:rect l="l" t="t" r="r" b="b"/>
            <a:pathLst>
              <a:path w="1003781" h="969105">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471669" y="4031813"/>
            <a:ext cx="13432025" cy="2718673"/>
          </a:xfrm>
          <a:custGeom>
            <a:avLst/>
            <a:gdLst/>
            <a:ahLst/>
            <a:cxnLst/>
            <a:rect l="l" t="t" r="r" b="b"/>
            <a:pathLst>
              <a:path w="13432025" h="2718673">
                <a:moveTo>
                  <a:pt x="0" y="0"/>
                </a:moveTo>
                <a:lnTo>
                  <a:pt x="13432025" y="0"/>
                </a:lnTo>
                <a:lnTo>
                  <a:pt x="13432025" y="2718674"/>
                </a:lnTo>
                <a:lnTo>
                  <a:pt x="0" y="2718674"/>
                </a:lnTo>
                <a:lnTo>
                  <a:pt x="0" y="0"/>
                </a:lnTo>
                <a:close/>
              </a:path>
            </a:pathLst>
          </a:custGeom>
          <a:blipFill>
            <a:blip r:embed="rId4"/>
            <a:stretch>
              <a:fillRect l="-650"/>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TextBox 2"/>
          <p:cNvSpPr txBox="1"/>
          <p:nvPr/>
        </p:nvSpPr>
        <p:spPr>
          <a:xfrm>
            <a:off x="-1985397" y="502209"/>
            <a:ext cx="22258794" cy="1157758"/>
          </a:xfrm>
          <a:prstGeom prst="rect">
            <a:avLst/>
          </a:prstGeom>
        </p:spPr>
        <p:txBody>
          <a:bodyPr lIns="0" tIns="0" rIns="0" bIns="0" rtlCol="0" anchor="t">
            <a:spAutoFit/>
          </a:bodyPr>
          <a:lstStyle/>
          <a:p>
            <a:pPr algn="ctr">
              <a:lnSpc>
                <a:spcPts val="8829"/>
              </a:lnSpc>
            </a:pPr>
            <a:r>
              <a:rPr lang="en-US" sz="8330">
                <a:solidFill>
                  <a:srgbClr val="1F2B56"/>
                </a:solidFill>
                <a:latin typeface="Yearbook Solid"/>
              </a:rPr>
              <a:t>SQL CREATE TABLE: LOCATION</a:t>
            </a:r>
          </a:p>
        </p:txBody>
      </p:sp>
      <p:sp>
        <p:nvSpPr>
          <p:cNvPr id="3" name="Freeform 3"/>
          <p:cNvSpPr/>
          <p:nvPr/>
        </p:nvSpPr>
        <p:spPr>
          <a:xfrm>
            <a:off x="304883" y="490966"/>
            <a:ext cx="1003781" cy="969105"/>
          </a:xfrm>
          <a:custGeom>
            <a:avLst/>
            <a:gdLst/>
            <a:ahLst/>
            <a:cxnLst/>
            <a:rect l="l" t="t" r="r" b="b"/>
            <a:pathLst>
              <a:path w="1003781" h="969105">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3570426" y="4005968"/>
            <a:ext cx="11147147" cy="2668200"/>
          </a:xfrm>
          <a:custGeom>
            <a:avLst/>
            <a:gdLst/>
            <a:ahLst/>
            <a:cxnLst/>
            <a:rect l="l" t="t" r="r" b="b"/>
            <a:pathLst>
              <a:path w="11147147" h="2668200">
                <a:moveTo>
                  <a:pt x="0" y="0"/>
                </a:moveTo>
                <a:lnTo>
                  <a:pt x="11147148" y="0"/>
                </a:lnTo>
                <a:lnTo>
                  <a:pt x="11147148" y="2668200"/>
                </a:lnTo>
                <a:lnTo>
                  <a:pt x="0" y="2668200"/>
                </a:lnTo>
                <a:lnTo>
                  <a:pt x="0" y="0"/>
                </a:lnTo>
                <a:close/>
              </a:path>
            </a:pathLst>
          </a:custGeom>
          <a:blipFill>
            <a:blip r:embed="rId4"/>
            <a:stretch>
              <a:fillRect l="-979" t="-489" b="-489"/>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TextBox 2"/>
          <p:cNvSpPr txBox="1"/>
          <p:nvPr/>
        </p:nvSpPr>
        <p:spPr>
          <a:xfrm>
            <a:off x="-1985397" y="502209"/>
            <a:ext cx="22258794" cy="1157758"/>
          </a:xfrm>
          <a:prstGeom prst="rect">
            <a:avLst/>
          </a:prstGeom>
        </p:spPr>
        <p:txBody>
          <a:bodyPr lIns="0" tIns="0" rIns="0" bIns="0" rtlCol="0" anchor="t">
            <a:spAutoFit/>
          </a:bodyPr>
          <a:lstStyle/>
          <a:p>
            <a:pPr algn="ctr">
              <a:lnSpc>
                <a:spcPts val="8829"/>
              </a:lnSpc>
            </a:pPr>
            <a:r>
              <a:rPr lang="en-US" sz="8330">
                <a:solidFill>
                  <a:srgbClr val="1F2B56"/>
                </a:solidFill>
                <a:latin typeface="Yearbook Solid"/>
              </a:rPr>
              <a:t>SQL CREATE TABLE: MATCH</a:t>
            </a:r>
          </a:p>
        </p:txBody>
      </p:sp>
      <p:sp>
        <p:nvSpPr>
          <p:cNvPr id="3" name="Freeform 3"/>
          <p:cNvSpPr/>
          <p:nvPr/>
        </p:nvSpPr>
        <p:spPr>
          <a:xfrm>
            <a:off x="304883" y="490966"/>
            <a:ext cx="1003781" cy="969105"/>
          </a:xfrm>
          <a:custGeom>
            <a:avLst/>
            <a:gdLst/>
            <a:ahLst/>
            <a:cxnLst/>
            <a:rect l="l" t="t" r="r" b="b"/>
            <a:pathLst>
              <a:path w="1003781" h="969105">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951308" y="3132520"/>
            <a:ext cx="12429065" cy="6087680"/>
          </a:xfrm>
          <a:custGeom>
            <a:avLst/>
            <a:gdLst/>
            <a:ahLst/>
            <a:cxnLst/>
            <a:rect l="l" t="t" r="r" b="b"/>
            <a:pathLst>
              <a:path w="12429065" h="6087680">
                <a:moveTo>
                  <a:pt x="0" y="0"/>
                </a:moveTo>
                <a:lnTo>
                  <a:pt x="12429066" y="0"/>
                </a:lnTo>
                <a:lnTo>
                  <a:pt x="12429066" y="6087680"/>
                </a:lnTo>
                <a:lnTo>
                  <a:pt x="0" y="6087680"/>
                </a:lnTo>
                <a:lnTo>
                  <a:pt x="0" y="0"/>
                </a:lnTo>
                <a:close/>
              </a:path>
            </a:pathLst>
          </a:custGeom>
          <a:blipFill>
            <a:blip r:embed="rId4"/>
            <a:stretch>
              <a:fillRect l="-351"/>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TextBox 2"/>
          <p:cNvSpPr txBox="1"/>
          <p:nvPr/>
        </p:nvSpPr>
        <p:spPr>
          <a:xfrm>
            <a:off x="-1679624" y="449027"/>
            <a:ext cx="22258794" cy="1157758"/>
          </a:xfrm>
          <a:prstGeom prst="rect">
            <a:avLst/>
          </a:prstGeom>
        </p:spPr>
        <p:txBody>
          <a:bodyPr lIns="0" tIns="0" rIns="0" bIns="0" rtlCol="0" anchor="t">
            <a:spAutoFit/>
          </a:bodyPr>
          <a:lstStyle/>
          <a:p>
            <a:pPr algn="ctr">
              <a:lnSpc>
                <a:spcPts val="8829"/>
              </a:lnSpc>
            </a:pPr>
            <a:r>
              <a:rPr lang="en-US" sz="8330">
                <a:solidFill>
                  <a:srgbClr val="1F2B56"/>
                </a:solidFill>
                <a:latin typeface="Yearbook Solid"/>
              </a:rPr>
              <a:t>SQL CREATE TABLE: OPPONENT</a:t>
            </a:r>
          </a:p>
        </p:txBody>
      </p:sp>
      <p:sp>
        <p:nvSpPr>
          <p:cNvPr id="3" name="Freeform 3"/>
          <p:cNvSpPr/>
          <p:nvPr/>
        </p:nvSpPr>
        <p:spPr>
          <a:xfrm>
            <a:off x="304883" y="490966"/>
            <a:ext cx="1003781" cy="969105"/>
          </a:xfrm>
          <a:custGeom>
            <a:avLst/>
            <a:gdLst/>
            <a:ahLst/>
            <a:cxnLst/>
            <a:rect l="l" t="t" r="r" b="b"/>
            <a:pathLst>
              <a:path w="1003781" h="969105">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764757" y="4230514"/>
            <a:ext cx="12758486" cy="2448544"/>
          </a:xfrm>
          <a:custGeom>
            <a:avLst/>
            <a:gdLst/>
            <a:ahLst/>
            <a:cxnLst/>
            <a:rect l="l" t="t" r="r" b="b"/>
            <a:pathLst>
              <a:path w="12758486" h="2448544">
                <a:moveTo>
                  <a:pt x="0" y="0"/>
                </a:moveTo>
                <a:lnTo>
                  <a:pt x="12758486" y="0"/>
                </a:lnTo>
                <a:lnTo>
                  <a:pt x="12758486" y="2448544"/>
                </a:lnTo>
                <a:lnTo>
                  <a:pt x="0" y="2448544"/>
                </a:lnTo>
                <a:lnTo>
                  <a:pt x="0" y="0"/>
                </a:lnTo>
                <a:close/>
              </a:path>
            </a:pathLst>
          </a:custGeom>
          <a:blipFill>
            <a:blip r:embed="rId4"/>
            <a:stretch>
              <a:fillRect l="-589"/>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TextBox 2"/>
          <p:cNvSpPr txBox="1"/>
          <p:nvPr/>
        </p:nvSpPr>
        <p:spPr>
          <a:xfrm>
            <a:off x="-3077911" y="449027"/>
            <a:ext cx="22258794" cy="1157758"/>
          </a:xfrm>
          <a:prstGeom prst="rect">
            <a:avLst/>
          </a:prstGeom>
        </p:spPr>
        <p:txBody>
          <a:bodyPr lIns="0" tIns="0" rIns="0" bIns="0" rtlCol="0" anchor="t">
            <a:spAutoFit/>
          </a:bodyPr>
          <a:lstStyle/>
          <a:p>
            <a:pPr algn="ctr">
              <a:lnSpc>
                <a:spcPts val="8829"/>
              </a:lnSpc>
            </a:pPr>
            <a:r>
              <a:rPr lang="en-US" sz="8330">
                <a:solidFill>
                  <a:srgbClr val="1F2B56"/>
                </a:solidFill>
                <a:latin typeface="Yearbook Solid"/>
              </a:rPr>
              <a:t>SQL CREATE TABLE: PLAY</a:t>
            </a:r>
          </a:p>
        </p:txBody>
      </p:sp>
      <p:sp>
        <p:nvSpPr>
          <p:cNvPr id="3" name="Freeform 3"/>
          <p:cNvSpPr/>
          <p:nvPr/>
        </p:nvSpPr>
        <p:spPr>
          <a:xfrm>
            <a:off x="304883" y="490966"/>
            <a:ext cx="1003781" cy="969105"/>
          </a:xfrm>
          <a:custGeom>
            <a:avLst/>
            <a:gdLst/>
            <a:ahLst/>
            <a:cxnLst/>
            <a:rect l="l" t="t" r="r" b="b"/>
            <a:pathLst>
              <a:path w="1003781" h="969105">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888582" y="2644285"/>
            <a:ext cx="14598200" cy="7116738"/>
          </a:xfrm>
          <a:custGeom>
            <a:avLst/>
            <a:gdLst/>
            <a:ahLst/>
            <a:cxnLst/>
            <a:rect l="l" t="t" r="r" b="b"/>
            <a:pathLst>
              <a:path w="14598200" h="7116738">
                <a:moveTo>
                  <a:pt x="0" y="0"/>
                </a:moveTo>
                <a:lnTo>
                  <a:pt x="14598200" y="0"/>
                </a:lnTo>
                <a:lnTo>
                  <a:pt x="14598200" y="7116738"/>
                </a:lnTo>
                <a:lnTo>
                  <a:pt x="0" y="7116738"/>
                </a:lnTo>
                <a:lnTo>
                  <a:pt x="0" y="0"/>
                </a:lnTo>
                <a:close/>
              </a:path>
            </a:pathLst>
          </a:custGeom>
          <a:blipFill>
            <a:blip r:embed="rId4"/>
            <a:stretch>
              <a:fillRect l="-598"/>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grpSp>
        <p:nvGrpSpPr>
          <p:cNvPr id="2" name="Group 2"/>
          <p:cNvGrpSpPr/>
          <p:nvPr/>
        </p:nvGrpSpPr>
        <p:grpSpPr>
          <a:xfrm>
            <a:off x="-517897" y="1547590"/>
            <a:ext cx="9283359" cy="7145676"/>
            <a:chOff x="0" y="0"/>
            <a:chExt cx="4814459" cy="3705831"/>
          </a:xfrm>
        </p:grpSpPr>
        <p:sp>
          <p:nvSpPr>
            <p:cNvPr id="3" name="Freeform 3"/>
            <p:cNvSpPr/>
            <p:nvPr/>
          </p:nvSpPr>
          <p:spPr>
            <a:xfrm>
              <a:off x="0" y="0"/>
              <a:ext cx="4814458" cy="3705831"/>
            </a:xfrm>
            <a:custGeom>
              <a:avLst/>
              <a:gdLst/>
              <a:ahLst/>
              <a:cxnLst/>
              <a:rect l="l" t="t" r="r" b="b"/>
              <a:pathLst>
                <a:path w="4814458" h="3705831">
                  <a:moveTo>
                    <a:pt x="25853" y="0"/>
                  </a:moveTo>
                  <a:lnTo>
                    <a:pt x="4788606" y="0"/>
                  </a:lnTo>
                  <a:cubicBezTo>
                    <a:pt x="4795462" y="0"/>
                    <a:pt x="4802038" y="2724"/>
                    <a:pt x="4806886" y="7572"/>
                  </a:cubicBezTo>
                  <a:cubicBezTo>
                    <a:pt x="4811735" y="12420"/>
                    <a:pt x="4814458" y="18996"/>
                    <a:pt x="4814458" y="25853"/>
                  </a:cubicBezTo>
                  <a:lnTo>
                    <a:pt x="4814458" y="3679978"/>
                  </a:lnTo>
                  <a:cubicBezTo>
                    <a:pt x="4814458" y="3694256"/>
                    <a:pt x="4802884" y="3705831"/>
                    <a:pt x="4788606" y="3705831"/>
                  </a:cubicBezTo>
                  <a:lnTo>
                    <a:pt x="25853" y="3705831"/>
                  </a:lnTo>
                  <a:cubicBezTo>
                    <a:pt x="18996" y="3705831"/>
                    <a:pt x="12420" y="3703107"/>
                    <a:pt x="7572" y="3698259"/>
                  </a:cubicBezTo>
                  <a:cubicBezTo>
                    <a:pt x="2724" y="3693410"/>
                    <a:pt x="0" y="3686835"/>
                    <a:pt x="0" y="3679978"/>
                  </a:cubicBezTo>
                  <a:lnTo>
                    <a:pt x="0" y="25853"/>
                  </a:lnTo>
                  <a:cubicBezTo>
                    <a:pt x="0" y="18996"/>
                    <a:pt x="2724" y="12420"/>
                    <a:pt x="7572" y="7572"/>
                  </a:cubicBezTo>
                  <a:cubicBezTo>
                    <a:pt x="12420" y="2724"/>
                    <a:pt x="18996" y="0"/>
                    <a:pt x="25853" y="0"/>
                  </a:cubicBezTo>
                  <a:close/>
                </a:path>
              </a:pathLst>
            </a:custGeom>
            <a:solidFill>
              <a:srgbClr val="DD9C47"/>
            </a:solidFill>
          </p:spPr>
          <p:txBody>
            <a:bodyPr/>
            <a:lstStyle/>
            <a:p>
              <a:endParaRPr lang="en-US"/>
            </a:p>
          </p:txBody>
        </p:sp>
        <p:sp>
          <p:nvSpPr>
            <p:cNvPr id="4" name="TextBox 4"/>
            <p:cNvSpPr txBox="1"/>
            <p:nvPr/>
          </p:nvSpPr>
          <p:spPr>
            <a:xfrm>
              <a:off x="0" y="-47625"/>
              <a:ext cx="4814459" cy="3753456"/>
            </a:xfrm>
            <a:prstGeom prst="rect">
              <a:avLst/>
            </a:prstGeom>
          </p:spPr>
          <p:txBody>
            <a:bodyPr lIns="30648" tIns="30648" rIns="30648" bIns="30648" rtlCol="0" anchor="ctr"/>
            <a:lstStyle/>
            <a:p>
              <a:pPr algn="ctr">
                <a:lnSpc>
                  <a:spcPts val="2659"/>
                </a:lnSpc>
              </a:pPr>
              <a:endParaRPr/>
            </a:p>
          </p:txBody>
        </p:sp>
      </p:grpSp>
      <p:sp>
        <p:nvSpPr>
          <p:cNvPr id="5" name="Freeform 5"/>
          <p:cNvSpPr/>
          <p:nvPr/>
        </p:nvSpPr>
        <p:spPr>
          <a:xfrm>
            <a:off x="1434117" y="2009082"/>
            <a:ext cx="6504629" cy="6268837"/>
          </a:xfrm>
          <a:custGeom>
            <a:avLst/>
            <a:gdLst/>
            <a:ahLst/>
            <a:cxnLst/>
            <a:rect l="l" t="t" r="r" b="b"/>
            <a:pathLst>
              <a:path w="6504629" h="6268837">
                <a:moveTo>
                  <a:pt x="0" y="0"/>
                </a:moveTo>
                <a:lnTo>
                  <a:pt x="6504630" y="0"/>
                </a:lnTo>
                <a:lnTo>
                  <a:pt x="6504630" y="6268836"/>
                </a:lnTo>
                <a:lnTo>
                  <a:pt x="0" y="6268836"/>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9144000" y="2949063"/>
            <a:ext cx="8529436" cy="3755128"/>
          </a:xfrm>
          <a:prstGeom prst="rect">
            <a:avLst/>
          </a:prstGeom>
        </p:spPr>
        <p:txBody>
          <a:bodyPr lIns="0" tIns="0" rIns="0" bIns="0" rtlCol="0" anchor="t">
            <a:spAutoFit/>
          </a:bodyPr>
          <a:lstStyle/>
          <a:p>
            <a:pPr algn="ctr">
              <a:lnSpc>
                <a:spcPts val="9789"/>
              </a:lnSpc>
            </a:pPr>
            <a:r>
              <a:rPr lang="en-US" sz="9235">
                <a:solidFill>
                  <a:srgbClr val="1F2B56"/>
                </a:solidFill>
                <a:latin typeface="Yearbook Outline"/>
              </a:rPr>
              <a:t>04</a:t>
            </a:r>
          </a:p>
          <a:p>
            <a:pPr algn="ctr">
              <a:lnSpc>
                <a:spcPts val="9789"/>
              </a:lnSpc>
            </a:pPr>
            <a:r>
              <a:rPr lang="en-US" sz="9235">
                <a:solidFill>
                  <a:srgbClr val="1F2B56"/>
                </a:solidFill>
                <a:latin typeface="Yearbook Outline"/>
              </a:rPr>
              <a:t>USE</a:t>
            </a:r>
          </a:p>
          <a:p>
            <a:pPr algn="ctr">
              <a:lnSpc>
                <a:spcPts val="9789"/>
              </a:lnSpc>
            </a:pPr>
            <a:r>
              <a:rPr lang="en-US" sz="9235">
                <a:solidFill>
                  <a:srgbClr val="1F2B56"/>
                </a:solidFill>
                <a:latin typeface="Yearbook Outline"/>
              </a:rPr>
              <a:t>CASES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Freeform 2"/>
          <p:cNvSpPr/>
          <p:nvPr/>
        </p:nvSpPr>
        <p:spPr>
          <a:xfrm>
            <a:off x="3670281" y="1742595"/>
            <a:ext cx="10947439" cy="7046425"/>
          </a:xfrm>
          <a:custGeom>
            <a:avLst/>
            <a:gdLst/>
            <a:ahLst/>
            <a:cxnLst/>
            <a:rect l="l" t="t" r="r" b="b"/>
            <a:pathLst>
              <a:path w="10947439" h="7046425">
                <a:moveTo>
                  <a:pt x="0" y="0"/>
                </a:moveTo>
                <a:lnTo>
                  <a:pt x="10947438" y="0"/>
                </a:lnTo>
                <a:lnTo>
                  <a:pt x="10947438" y="7046425"/>
                </a:lnTo>
                <a:lnTo>
                  <a:pt x="0" y="7046425"/>
                </a:lnTo>
                <a:lnTo>
                  <a:pt x="0" y="0"/>
                </a:lnTo>
                <a:close/>
              </a:path>
            </a:pathLst>
          </a:custGeom>
          <a:blipFill>
            <a:blip r:embed="rId2">
              <a:alphaModFix amt="6999"/>
            </a:blip>
            <a:stretch>
              <a:fillRect/>
            </a:stretch>
          </a:blipFill>
        </p:spPr>
        <p:txBody>
          <a:bodyPr/>
          <a:lstStyle/>
          <a:p>
            <a:endParaRPr lang="en-US"/>
          </a:p>
        </p:txBody>
      </p:sp>
      <p:sp>
        <p:nvSpPr>
          <p:cNvPr id="3" name="TextBox 3"/>
          <p:cNvSpPr txBox="1"/>
          <p:nvPr/>
        </p:nvSpPr>
        <p:spPr>
          <a:xfrm>
            <a:off x="560250" y="502209"/>
            <a:ext cx="14595209" cy="1157758"/>
          </a:xfrm>
          <a:prstGeom prst="rect">
            <a:avLst/>
          </a:prstGeom>
        </p:spPr>
        <p:txBody>
          <a:bodyPr lIns="0" tIns="0" rIns="0" bIns="0" rtlCol="0" anchor="t">
            <a:spAutoFit/>
          </a:bodyPr>
          <a:lstStyle/>
          <a:p>
            <a:pPr algn="ctr">
              <a:lnSpc>
                <a:spcPts val="8829"/>
              </a:lnSpc>
            </a:pPr>
            <a:r>
              <a:rPr lang="en-US" sz="8330">
                <a:solidFill>
                  <a:srgbClr val="1F2B56"/>
                </a:solidFill>
                <a:latin typeface="Yearbook Solid"/>
              </a:rPr>
              <a:t>BUSINESS TRANSACTION 1</a:t>
            </a:r>
          </a:p>
        </p:txBody>
      </p:sp>
      <p:sp>
        <p:nvSpPr>
          <p:cNvPr id="4" name="Freeform 4"/>
          <p:cNvSpPr/>
          <p:nvPr/>
        </p:nvSpPr>
        <p:spPr>
          <a:xfrm>
            <a:off x="304883" y="490966"/>
            <a:ext cx="1003781" cy="969105"/>
          </a:xfrm>
          <a:custGeom>
            <a:avLst/>
            <a:gdLst/>
            <a:ahLst/>
            <a:cxnLst/>
            <a:rect l="l" t="t" r="r" b="b"/>
            <a:pathLst>
              <a:path w="1003781" h="969105">
                <a:moveTo>
                  <a:pt x="0" y="0"/>
                </a:moveTo>
                <a:lnTo>
                  <a:pt x="1003781" y="0"/>
                </a:lnTo>
                <a:lnTo>
                  <a:pt x="1003781" y="969104"/>
                </a:lnTo>
                <a:lnTo>
                  <a:pt x="0" y="9691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0387480" y="3518803"/>
            <a:ext cx="7385127" cy="5270217"/>
          </a:xfrm>
          <a:custGeom>
            <a:avLst/>
            <a:gdLst/>
            <a:ahLst/>
            <a:cxnLst/>
            <a:rect l="l" t="t" r="r" b="b"/>
            <a:pathLst>
              <a:path w="7385127" h="5270217">
                <a:moveTo>
                  <a:pt x="0" y="0"/>
                </a:moveTo>
                <a:lnTo>
                  <a:pt x="7385127" y="0"/>
                </a:lnTo>
                <a:lnTo>
                  <a:pt x="7385127" y="5270217"/>
                </a:lnTo>
                <a:lnTo>
                  <a:pt x="0" y="5270217"/>
                </a:lnTo>
                <a:lnTo>
                  <a:pt x="0" y="0"/>
                </a:lnTo>
                <a:close/>
              </a:path>
            </a:pathLst>
          </a:custGeom>
          <a:blipFill>
            <a:blip r:embed="rId5"/>
            <a:stretch>
              <a:fillRect/>
            </a:stretch>
          </a:blipFill>
        </p:spPr>
        <p:txBody>
          <a:bodyPr/>
          <a:lstStyle/>
          <a:p>
            <a:endParaRPr lang="en-US"/>
          </a:p>
        </p:txBody>
      </p:sp>
      <p:sp>
        <p:nvSpPr>
          <p:cNvPr id="6" name="Freeform 6"/>
          <p:cNvSpPr/>
          <p:nvPr/>
        </p:nvSpPr>
        <p:spPr>
          <a:xfrm>
            <a:off x="304883" y="4029449"/>
            <a:ext cx="9909589" cy="4248925"/>
          </a:xfrm>
          <a:custGeom>
            <a:avLst/>
            <a:gdLst/>
            <a:ahLst/>
            <a:cxnLst/>
            <a:rect l="l" t="t" r="r" b="b"/>
            <a:pathLst>
              <a:path w="9909589" h="4248925">
                <a:moveTo>
                  <a:pt x="0" y="0"/>
                </a:moveTo>
                <a:lnTo>
                  <a:pt x="9909589" y="0"/>
                </a:lnTo>
                <a:lnTo>
                  <a:pt x="9909589" y="4248925"/>
                </a:lnTo>
                <a:lnTo>
                  <a:pt x="0" y="4248925"/>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864699" y="1672125"/>
            <a:ext cx="16558601" cy="1543805"/>
          </a:xfrm>
          <a:prstGeom prst="rect">
            <a:avLst/>
          </a:prstGeom>
        </p:spPr>
        <p:txBody>
          <a:bodyPr lIns="0" tIns="0" rIns="0" bIns="0" rtlCol="0" anchor="t">
            <a:spAutoFit/>
          </a:bodyPr>
          <a:lstStyle/>
          <a:p>
            <a:pPr algn="ctr">
              <a:lnSpc>
                <a:spcPts val="6232"/>
              </a:lnSpc>
            </a:pPr>
            <a:r>
              <a:rPr lang="en-US" sz="3823">
                <a:solidFill>
                  <a:srgbClr val="1F2B56"/>
                </a:solidFill>
                <a:latin typeface="Trebuchet MS Bold"/>
              </a:rPr>
              <a:t>What are the details of the top 10 teams which Maryland has won against keeping a Shutout?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grpSp>
        <p:nvGrpSpPr>
          <p:cNvPr id="2" name="Group 2"/>
          <p:cNvGrpSpPr/>
          <p:nvPr/>
        </p:nvGrpSpPr>
        <p:grpSpPr>
          <a:xfrm>
            <a:off x="1761899" y="2454190"/>
            <a:ext cx="7215552" cy="2435623"/>
            <a:chOff x="0" y="0"/>
            <a:chExt cx="2189107" cy="738937"/>
          </a:xfrm>
        </p:grpSpPr>
        <p:sp>
          <p:nvSpPr>
            <p:cNvPr id="3" name="Freeform 3"/>
            <p:cNvSpPr/>
            <p:nvPr/>
          </p:nvSpPr>
          <p:spPr>
            <a:xfrm>
              <a:off x="0" y="0"/>
              <a:ext cx="2189107" cy="738937"/>
            </a:xfrm>
            <a:custGeom>
              <a:avLst/>
              <a:gdLst/>
              <a:ahLst/>
              <a:cxnLst/>
              <a:rect l="l" t="t" r="r" b="b"/>
              <a:pathLst>
                <a:path w="2189107" h="738937">
                  <a:moveTo>
                    <a:pt x="41845" y="0"/>
                  </a:moveTo>
                  <a:lnTo>
                    <a:pt x="2147262" y="0"/>
                  </a:lnTo>
                  <a:cubicBezTo>
                    <a:pt x="2158360" y="0"/>
                    <a:pt x="2169004" y="4409"/>
                    <a:pt x="2176851" y="12256"/>
                  </a:cubicBezTo>
                  <a:cubicBezTo>
                    <a:pt x="2184699" y="20104"/>
                    <a:pt x="2189107" y="30747"/>
                    <a:pt x="2189107" y="41845"/>
                  </a:cubicBezTo>
                  <a:lnTo>
                    <a:pt x="2189107" y="697092"/>
                  </a:lnTo>
                  <a:cubicBezTo>
                    <a:pt x="2189107" y="708190"/>
                    <a:pt x="2184699" y="718834"/>
                    <a:pt x="2176851" y="726681"/>
                  </a:cubicBezTo>
                  <a:cubicBezTo>
                    <a:pt x="2169004" y="734529"/>
                    <a:pt x="2158360" y="738937"/>
                    <a:pt x="2147262" y="738937"/>
                  </a:cubicBezTo>
                  <a:lnTo>
                    <a:pt x="41845" y="738937"/>
                  </a:lnTo>
                  <a:cubicBezTo>
                    <a:pt x="30747" y="738937"/>
                    <a:pt x="20104" y="734529"/>
                    <a:pt x="12256" y="726681"/>
                  </a:cubicBezTo>
                  <a:cubicBezTo>
                    <a:pt x="4409" y="718834"/>
                    <a:pt x="0" y="708190"/>
                    <a:pt x="0" y="697092"/>
                  </a:cubicBezTo>
                  <a:lnTo>
                    <a:pt x="0" y="41845"/>
                  </a:lnTo>
                  <a:cubicBezTo>
                    <a:pt x="0" y="30747"/>
                    <a:pt x="4409" y="20104"/>
                    <a:pt x="12256" y="12256"/>
                  </a:cubicBezTo>
                  <a:cubicBezTo>
                    <a:pt x="20104" y="4409"/>
                    <a:pt x="30747" y="0"/>
                    <a:pt x="41845" y="0"/>
                  </a:cubicBezTo>
                  <a:close/>
                </a:path>
              </a:pathLst>
            </a:custGeom>
            <a:solidFill>
              <a:srgbClr val="1F2B56"/>
            </a:solidFill>
          </p:spPr>
          <p:txBody>
            <a:bodyPr/>
            <a:lstStyle/>
            <a:p>
              <a:endParaRPr lang="en-US"/>
            </a:p>
          </p:txBody>
        </p:sp>
        <p:sp>
          <p:nvSpPr>
            <p:cNvPr id="4" name="TextBox 4"/>
            <p:cNvSpPr txBox="1"/>
            <p:nvPr/>
          </p:nvSpPr>
          <p:spPr>
            <a:xfrm>
              <a:off x="0" y="-47625"/>
              <a:ext cx="2189107" cy="78656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61899" y="5038651"/>
            <a:ext cx="7215552" cy="2051065"/>
            <a:chOff x="0" y="0"/>
            <a:chExt cx="2189107" cy="622267"/>
          </a:xfrm>
        </p:grpSpPr>
        <p:sp>
          <p:nvSpPr>
            <p:cNvPr id="6" name="Freeform 6"/>
            <p:cNvSpPr/>
            <p:nvPr/>
          </p:nvSpPr>
          <p:spPr>
            <a:xfrm>
              <a:off x="0" y="0"/>
              <a:ext cx="2189107" cy="622267"/>
            </a:xfrm>
            <a:custGeom>
              <a:avLst/>
              <a:gdLst/>
              <a:ahLst/>
              <a:cxnLst/>
              <a:rect l="l" t="t" r="r" b="b"/>
              <a:pathLst>
                <a:path w="2189107" h="622267">
                  <a:moveTo>
                    <a:pt x="41845" y="0"/>
                  </a:moveTo>
                  <a:lnTo>
                    <a:pt x="2147262" y="0"/>
                  </a:lnTo>
                  <a:cubicBezTo>
                    <a:pt x="2158360" y="0"/>
                    <a:pt x="2169004" y="4409"/>
                    <a:pt x="2176851" y="12256"/>
                  </a:cubicBezTo>
                  <a:cubicBezTo>
                    <a:pt x="2184699" y="20104"/>
                    <a:pt x="2189107" y="30747"/>
                    <a:pt x="2189107" y="41845"/>
                  </a:cubicBezTo>
                  <a:lnTo>
                    <a:pt x="2189107" y="580422"/>
                  </a:lnTo>
                  <a:cubicBezTo>
                    <a:pt x="2189107" y="591520"/>
                    <a:pt x="2184699" y="602164"/>
                    <a:pt x="2176851" y="610011"/>
                  </a:cubicBezTo>
                  <a:cubicBezTo>
                    <a:pt x="2169004" y="617859"/>
                    <a:pt x="2158360" y="622267"/>
                    <a:pt x="2147262" y="622267"/>
                  </a:cubicBezTo>
                  <a:lnTo>
                    <a:pt x="41845" y="622267"/>
                  </a:lnTo>
                  <a:cubicBezTo>
                    <a:pt x="30747" y="622267"/>
                    <a:pt x="20104" y="617859"/>
                    <a:pt x="12256" y="610011"/>
                  </a:cubicBezTo>
                  <a:cubicBezTo>
                    <a:pt x="4409" y="602164"/>
                    <a:pt x="0" y="591520"/>
                    <a:pt x="0" y="580422"/>
                  </a:cubicBezTo>
                  <a:lnTo>
                    <a:pt x="0" y="41845"/>
                  </a:lnTo>
                  <a:cubicBezTo>
                    <a:pt x="0" y="30747"/>
                    <a:pt x="4409" y="20104"/>
                    <a:pt x="12256" y="12256"/>
                  </a:cubicBezTo>
                  <a:cubicBezTo>
                    <a:pt x="20104" y="4409"/>
                    <a:pt x="30747" y="0"/>
                    <a:pt x="41845" y="0"/>
                  </a:cubicBezTo>
                  <a:close/>
                </a:path>
              </a:pathLst>
            </a:custGeom>
            <a:solidFill>
              <a:srgbClr val="1F2B56"/>
            </a:solidFill>
          </p:spPr>
          <p:txBody>
            <a:bodyPr/>
            <a:lstStyle/>
            <a:p>
              <a:endParaRPr lang="en-US"/>
            </a:p>
          </p:txBody>
        </p:sp>
        <p:sp>
          <p:nvSpPr>
            <p:cNvPr id="7" name="TextBox 7"/>
            <p:cNvSpPr txBox="1"/>
            <p:nvPr/>
          </p:nvSpPr>
          <p:spPr>
            <a:xfrm>
              <a:off x="0" y="-47625"/>
              <a:ext cx="2189107" cy="66989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469718" y="2454190"/>
            <a:ext cx="6811558" cy="2435623"/>
            <a:chOff x="0" y="0"/>
            <a:chExt cx="2066541" cy="738937"/>
          </a:xfrm>
        </p:grpSpPr>
        <p:sp>
          <p:nvSpPr>
            <p:cNvPr id="9" name="Freeform 9"/>
            <p:cNvSpPr/>
            <p:nvPr/>
          </p:nvSpPr>
          <p:spPr>
            <a:xfrm>
              <a:off x="0" y="0"/>
              <a:ext cx="2066541" cy="738937"/>
            </a:xfrm>
            <a:custGeom>
              <a:avLst/>
              <a:gdLst/>
              <a:ahLst/>
              <a:cxnLst/>
              <a:rect l="l" t="t" r="r" b="b"/>
              <a:pathLst>
                <a:path w="2066541" h="738937">
                  <a:moveTo>
                    <a:pt x="44327" y="0"/>
                  </a:moveTo>
                  <a:lnTo>
                    <a:pt x="2022214" y="0"/>
                  </a:lnTo>
                  <a:cubicBezTo>
                    <a:pt x="2046695" y="0"/>
                    <a:pt x="2066541" y="19846"/>
                    <a:pt x="2066541" y="44327"/>
                  </a:cubicBezTo>
                  <a:lnTo>
                    <a:pt x="2066541" y="694610"/>
                  </a:lnTo>
                  <a:cubicBezTo>
                    <a:pt x="2066541" y="719092"/>
                    <a:pt x="2046695" y="738937"/>
                    <a:pt x="2022214" y="738937"/>
                  </a:cubicBezTo>
                  <a:lnTo>
                    <a:pt x="44327" y="738937"/>
                  </a:lnTo>
                  <a:cubicBezTo>
                    <a:pt x="19846" y="738937"/>
                    <a:pt x="0" y="719092"/>
                    <a:pt x="0" y="694610"/>
                  </a:cubicBezTo>
                  <a:lnTo>
                    <a:pt x="0" y="44327"/>
                  </a:lnTo>
                  <a:cubicBezTo>
                    <a:pt x="0" y="19846"/>
                    <a:pt x="19846" y="0"/>
                    <a:pt x="44327" y="0"/>
                  </a:cubicBezTo>
                  <a:close/>
                </a:path>
              </a:pathLst>
            </a:custGeom>
            <a:solidFill>
              <a:srgbClr val="1F2B56"/>
            </a:solidFill>
          </p:spPr>
          <p:txBody>
            <a:bodyPr/>
            <a:lstStyle/>
            <a:p>
              <a:endParaRPr lang="en-US"/>
            </a:p>
          </p:txBody>
        </p:sp>
        <p:sp>
          <p:nvSpPr>
            <p:cNvPr id="10" name="TextBox 10"/>
            <p:cNvSpPr txBox="1"/>
            <p:nvPr/>
          </p:nvSpPr>
          <p:spPr>
            <a:xfrm>
              <a:off x="0" y="-47625"/>
              <a:ext cx="2066541" cy="78656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469718" y="5038651"/>
            <a:ext cx="6811558" cy="2051065"/>
            <a:chOff x="0" y="0"/>
            <a:chExt cx="2066541" cy="622267"/>
          </a:xfrm>
        </p:grpSpPr>
        <p:sp>
          <p:nvSpPr>
            <p:cNvPr id="12" name="Freeform 12"/>
            <p:cNvSpPr/>
            <p:nvPr/>
          </p:nvSpPr>
          <p:spPr>
            <a:xfrm>
              <a:off x="0" y="0"/>
              <a:ext cx="2066541" cy="622267"/>
            </a:xfrm>
            <a:custGeom>
              <a:avLst/>
              <a:gdLst/>
              <a:ahLst/>
              <a:cxnLst/>
              <a:rect l="l" t="t" r="r" b="b"/>
              <a:pathLst>
                <a:path w="2066541" h="622267">
                  <a:moveTo>
                    <a:pt x="44327" y="0"/>
                  </a:moveTo>
                  <a:lnTo>
                    <a:pt x="2022214" y="0"/>
                  </a:lnTo>
                  <a:cubicBezTo>
                    <a:pt x="2046695" y="0"/>
                    <a:pt x="2066541" y="19846"/>
                    <a:pt x="2066541" y="44327"/>
                  </a:cubicBezTo>
                  <a:lnTo>
                    <a:pt x="2066541" y="577940"/>
                  </a:lnTo>
                  <a:cubicBezTo>
                    <a:pt x="2066541" y="602421"/>
                    <a:pt x="2046695" y="622267"/>
                    <a:pt x="2022214" y="622267"/>
                  </a:cubicBezTo>
                  <a:lnTo>
                    <a:pt x="44327" y="622267"/>
                  </a:lnTo>
                  <a:cubicBezTo>
                    <a:pt x="19846" y="622267"/>
                    <a:pt x="0" y="602421"/>
                    <a:pt x="0" y="577940"/>
                  </a:cubicBezTo>
                  <a:lnTo>
                    <a:pt x="0" y="44327"/>
                  </a:lnTo>
                  <a:cubicBezTo>
                    <a:pt x="0" y="19846"/>
                    <a:pt x="19846" y="0"/>
                    <a:pt x="44327" y="0"/>
                  </a:cubicBezTo>
                  <a:close/>
                </a:path>
              </a:pathLst>
            </a:custGeom>
            <a:solidFill>
              <a:srgbClr val="1F2B56"/>
            </a:solidFill>
          </p:spPr>
          <p:txBody>
            <a:bodyPr/>
            <a:lstStyle/>
            <a:p>
              <a:endParaRPr lang="en-US"/>
            </a:p>
          </p:txBody>
        </p:sp>
        <p:sp>
          <p:nvSpPr>
            <p:cNvPr id="13" name="TextBox 13"/>
            <p:cNvSpPr txBox="1"/>
            <p:nvPr/>
          </p:nvSpPr>
          <p:spPr>
            <a:xfrm>
              <a:off x="0" y="-47625"/>
              <a:ext cx="2066541" cy="66989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500926" y="7622167"/>
            <a:ext cx="5331058" cy="2051065"/>
            <a:chOff x="0" y="0"/>
            <a:chExt cx="1617376" cy="622267"/>
          </a:xfrm>
        </p:grpSpPr>
        <p:sp>
          <p:nvSpPr>
            <p:cNvPr id="15" name="Freeform 15"/>
            <p:cNvSpPr/>
            <p:nvPr/>
          </p:nvSpPr>
          <p:spPr>
            <a:xfrm>
              <a:off x="0" y="0"/>
              <a:ext cx="1617376" cy="622267"/>
            </a:xfrm>
            <a:custGeom>
              <a:avLst/>
              <a:gdLst/>
              <a:ahLst/>
              <a:cxnLst/>
              <a:rect l="l" t="t" r="r" b="b"/>
              <a:pathLst>
                <a:path w="1617376" h="622267">
                  <a:moveTo>
                    <a:pt x="56637" y="0"/>
                  </a:moveTo>
                  <a:lnTo>
                    <a:pt x="1560739" y="0"/>
                  </a:lnTo>
                  <a:cubicBezTo>
                    <a:pt x="1592018" y="0"/>
                    <a:pt x="1617376" y="25357"/>
                    <a:pt x="1617376" y="56637"/>
                  </a:cubicBezTo>
                  <a:lnTo>
                    <a:pt x="1617376" y="565630"/>
                  </a:lnTo>
                  <a:cubicBezTo>
                    <a:pt x="1617376" y="596910"/>
                    <a:pt x="1592018" y="622267"/>
                    <a:pt x="1560739" y="622267"/>
                  </a:cubicBezTo>
                  <a:lnTo>
                    <a:pt x="56637" y="622267"/>
                  </a:lnTo>
                  <a:cubicBezTo>
                    <a:pt x="25357" y="622267"/>
                    <a:pt x="0" y="596910"/>
                    <a:pt x="0" y="565630"/>
                  </a:cubicBezTo>
                  <a:lnTo>
                    <a:pt x="0" y="56637"/>
                  </a:lnTo>
                  <a:cubicBezTo>
                    <a:pt x="0" y="25357"/>
                    <a:pt x="25357" y="0"/>
                    <a:pt x="56637" y="0"/>
                  </a:cubicBezTo>
                  <a:close/>
                </a:path>
              </a:pathLst>
            </a:custGeom>
            <a:solidFill>
              <a:srgbClr val="1F2B56"/>
            </a:solidFill>
          </p:spPr>
          <p:txBody>
            <a:bodyPr/>
            <a:lstStyle/>
            <a:p>
              <a:endParaRPr lang="en-US"/>
            </a:p>
          </p:txBody>
        </p:sp>
        <p:sp>
          <p:nvSpPr>
            <p:cNvPr id="16" name="TextBox 16"/>
            <p:cNvSpPr txBox="1"/>
            <p:nvPr/>
          </p:nvSpPr>
          <p:spPr>
            <a:xfrm>
              <a:off x="0" y="-47625"/>
              <a:ext cx="1617376" cy="669892"/>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5247826" y="604062"/>
            <a:ext cx="7741913" cy="1278628"/>
          </a:xfrm>
          <a:prstGeom prst="rect">
            <a:avLst/>
          </a:prstGeom>
        </p:spPr>
        <p:txBody>
          <a:bodyPr lIns="0" tIns="0" rIns="0" bIns="0" rtlCol="0" anchor="t">
            <a:spAutoFit/>
          </a:bodyPr>
          <a:lstStyle/>
          <a:p>
            <a:pPr algn="ctr">
              <a:lnSpc>
                <a:spcPts val="9789"/>
              </a:lnSpc>
            </a:pPr>
            <a:r>
              <a:rPr lang="en-US" sz="9235">
                <a:solidFill>
                  <a:srgbClr val="1F2B56"/>
                </a:solidFill>
                <a:latin typeface="Yearbook Outline"/>
              </a:rPr>
              <a:t>contents</a:t>
            </a:r>
          </a:p>
        </p:txBody>
      </p:sp>
      <p:sp>
        <p:nvSpPr>
          <p:cNvPr id="18" name="TextBox 18"/>
          <p:cNvSpPr txBox="1"/>
          <p:nvPr/>
        </p:nvSpPr>
        <p:spPr>
          <a:xfrm>
            <a:off x="2388640" y="2679793"/>
            <a:ext cx="6588811" cy="2041566"/>
          </a:xfrm>
          <a:prstGeom prst="rect">
            <a:avLst/>
          </a:prstGeom>
        </p:spPr>
        <p:txBody>
          <a:bodyPr lIns="0" tIns="0" rIns="0" bIns="0" rtlCol="0" anchor="t">
            <a:spAutoFit/>
          </a:bodyPr>
          <a:lstStyle/>
          <a:p>
            <a:pPr algn="ctr">
              <a:lnSpc>
                <a:spcPts val="5330"/>
              </a:lnSpc>
            </a:pPr>
            <a:r>
              <a:rPr lang="en-US" sz="5028">
                <a:solidFill>
                  <a:srgbClr val="ECE4DB"/>
                </a:solidFill>
                <a:latin typeface="Yearbook Solid"/>
              </a:rPr>
              <a:t>Background </a:t>
            </a:r>
          </a:p>
          <a:p>
            <a:pPr algn="ctr">
              <a:lnSpc>
                <a:spcPts val="5330"/>
              </a:lnSpc>
            </a:pPr>
            <a:r>
              <a:rPr lang="en-US" sz="5028">
                <a:solidFill>
                  <a:srgbClr val="ECE4DB"/>
                </a:solidFill>
                <a:latin typeface="Yearbook Solid"/>
              </a:rPr>
              <a:t>  </a:t>
            </a:r>
          </a:p>
          <a:p>
            <a:pPr algn="ctr">
              <a:lnSpc>
                <a:spcPts val="5330"/>
              </a:lnSpc>
            </a:pPr>
            <a:endParaRPr lang="en-US" sz="5028">
              <a:solidFill>
                <a:srgbClr val="ECE4DB"/>
              </a:solidFill>
              <a:latin typeface="Yearbook Solid"/>
            </a:endParaRPr>
          </a:p>
        </p:txBody>
      </p:sp>
      <p:sp>
        <p:nvSpPr>
          <p:cNvPr id="19" name="TextBox 19"/>
          <p:cNvSpPr txBox="1"/>
          <p:nvPr/>
        </p:nvSpPr>
        <p:spPr>
          <a:xfrm>
            <a:off x="3157433" y="5184011"/>
            <a:ext cx="5977042" cy="654794"/>
          </a:xfrm>
          <a:prstGeom prst="rect">
            <a:avLst/>
          </a:prstGeom>
        </p:spPr>
        <p:txBody>
          <a:bodyPr lIns="0" tIns="0" rIns="0" bIns="0" rtlCol="0" anchor="t">
            <a:spAutoFit/>
          </a:bodyPr>
          <a:lstStyle/>
          <a:p>
            <a:pPr algn="ctr">
              <a:lnSpc>
                <a:spcPts val="5053"/>
              </a:lnSpc>
            </a:pPr>
            <a:r>
              <a:rPr lang="en-US" sz="4767">
                <a:solidFill>
                  <a:srgbClr val="ECE4DB"/>
                </a:solidFill>
                <a:latin typeface="Yearbook Solid"/>
              </a:rPr>
              <a:t>Database Design</a:t>
            </a:r>
          </a:p>
        </p:txBody>
      </p:sp>
      <p:sp>
        <p:nvSpPr>
          <p:cNvPr id="20" name="TextBox 20"/>
          <p:cNvSpPr txBox="1"/>
          <p:nvPr/>
        </p:nvSpPr>
        <p:spPr>
          <a:xfrm>
            <a:off x="10961288" y="2679793"/>
            <a:ext cx="5149073" cy="702025"/>
          </a:xfrm>
          <a:prstGeom prst="rect">
            <a:avLst/>
          </a:prstGeom>
        </p:spPr>
        <p:txBody>
          <a:bodyPr lIns="0" tIns="0" rIns="0" bIns="0" rtlCol="0" anchor="t">
            <a:spAutoFit/>
          </a:bodyPr>
          <a:lstStyle/>
          <a:p>
            <a:pPr algn="ctr">
              <a:lnSpc>
                <a:spcPts val="5330"/>
              </a:lnSpc>
            </a:pPr>
            <a:r>
              <a:rPr lang="en-US" sz="5028">
                <a:solidFill>
                  <a:srgbClr val="ECE4DB"/>
                </a:solidFill>
                <a:latin typeface="Yearbook Solid"/>
              </a:rPr>
              <a:t>Introduction </a:t>
            </a:r>
          </a:p>
        </p:txBody>
      </p:sp>
      <p:sp>
        <p:nvSpPr>
          <p:cNvPr id="21" name="TextBox 21"/>
          <p:cNvSpPr txBox="1"/>
          <p:nvPr/>
        </p:nvSpPr>
        <p:spPr>
          <a:xfrm>
            <a:off x="9951341" y="5174486"/>
            <a:ext cx="6147686" cy="702025"/>
          </a:xfrm>
          <a:prstGeom prst="rect">
            <a:avLst/>
          </a:prstGeom>
        </p:spPr>
        <p:txBody>
          <a:bodyPr lIns="0" tIns="0" rIns="0" bIns="0" rtlCol="0" anchor="t">
            <a:spAutoFit/>
          </a:bodyPr>
          <a:lstStyle/>
          <a:p>
            <a:pPr algn="ctr">
              <a:lnSpc>
                <a:spcPts val="5330"/>
              </a:lnSpc>
            </a:pPr>
            <a:r>
              <a:rPr lang="en-US" sz="5028">
                <a:solidFill>
                  <a:srgbClr val="ECE4DB"/>
                </a:solidFill>
                <a:latin typeface="Yearbook Solid"/>
              </a:rPr>
              <a:t>Use CaseS</a:t>
            </a:r>
          </a:p>
        </p:txBody>
      </p:sp>
      <p:sp>
        <p:nvSpPr>
          <p:cNvPr id="22" name="TextBox 22"/>
          <p:cNvSpPr txBox="1"/>
          <p:nvPr/>
        </p:nvSpPr>
        <p:spPr>
          <a:xfrm>
            <a:off x="3708714" y="3400704"/>
            <a:ext cx="817575" cy="460116"/>
          </a:xfrm>
          <a:prstGeom prst="rect">
            <a:avLst/>
          </a:prstGeom>
        </p:spPr>
        <p:txBody>
          <a:bodyPr lIns="0" tIns="0" rIns="0" bIns="0" rtlCol="0" anchor="t">
            <a:spAutoFit/>
          </a:bodyPr>
          <a:lstStyle/>
          <a:p>
            <a:pPr algn="ctr">
              <a:lnSpc>
                <a:spcPts val="3767"/>
              </a:lnSpc>
              <a:spcBef>
                <a:spcPct val="0"/>
              </a:spcBef>
            </a:pPr>
            <a:r>
              <a:rPr lang="en-US" sz="2691">
                <a:solidFill>
                  <a:srgbClr val="ECE4DB"/>
                </a:solidFill>
                <a:latin typeface="Trebuchet MS"/>
              </a:rPr>
              <a:t>Users</a:t>
            </a:r>
          </a:p>
        </p:txBody>
      </p:sp>
      <p:sp>
        <p:nvSpPr>
          <p:cNvPr id="23" name="TextBox 23"/>
          <p:cNvSpPr txBox="1"/>
          <p:nvPr/>
        </p:nvSpPr>
        <p:spPr>
          <a:xfrm>
            <a:off x="11501390" y="3480281"/>
            <a:ext cx="3517331" cy="1874076"/>
          </a:xfrm>
          <a:prstGeom prst="rect">
            <a:avLst/>
          </a:prstGeom>
        </p:spPr>
        <p:txBody>
          <a:bodyPr lIns="0" tIns="0" rIns="0" bIns="0" rtlCol="0" anchor="t">
            <a:spAutoFit/>
          </a:bodyPr>
          <a:lstStyle/>
          <a:p>
            <a:pPr algn="ctr">
              <a:lnSpc>
                <a:spcPts val="3767"/>
              </a:lnSpc>
            </a:pPr>
            <a:r>
              <a:rPr lang="en-US" sz="2691">
                <a:solidFill>
                  <a:srgbClr val="ECE4DB"/>
                </a:solidFill>
                <a:latin typeface="Trebuchet MS"/>
              </a:rPr>
              <a:t>Mission statement and </a:t>
            </a:r>
          </a:p>
          <a:p>
            <a:pPr>
              <a:lnSpc>
                <a:spcPts val="3767"/>
              </a:lnSpc>
            </a:pPr>
            <a:r>
              <a:rPr lang="en-US" sz="2691">
                <a:solidFill>
                  <a:srgbClr val="ECE4DB"/>
                </a:solidFill>
                <a:latin typeface="Trebuchet MS"/>
              </a:rPr>
              <a:t>Mission objectives </a:t>
            </a:r>
          </a:p>
          <a:p>
            <a:pPr>
              <a:lnSpc>
                <a:spcPts val="3767"/>
              </a:lnSpc>
            </a:pPr>
            <a:endParaRPr lang="en-US" sz="2691">
              <a:solidFill>
                <a:srgbClr val="ECE4DB"/>
              </a:solidFill>
              <a:latin typeface="Trebuchet MS"/>
            </a:endParaRPr>
          </a:p>
          <a:p>
            <a:pPr algn="ctr">
              <a:lnSpc>
                <a:spcPts val="3767"/>
              </a:lnSpc>
              <a:spcBef>
                <a:spcPct val="0"/>
              </a:spcBef>
            </a:pPr>
            <a:endParaRPr lang="en-US" sz="2691">
              <a:solidFill>
                <a:srgbClr val="ECE4DB"/>
              </a:solidFill>
              <a:latin typeface="Trebuchet MS"/>
            </a:endParaRPr>
          </a:p>
        </p:txBody>
      </p:sp>
      <p:sp>
        <p:nvSpPr>
          <p:cNvPr id="24" name="TextBox 24"/>
          <p:cNvSpPr txBox="1"/>
          <p:nvPr/>
        </p:nvSpPr>
        <p:spPr>
          <a:xfrm>
            <a:off x="3576123" y="5819361"/>
            <a:ext cx="3890459" cy="1402756"/>
          </a:xfrm>
          <a:prstGeom prst="rect">
            <a:avLst/>
          </a:prstGeom>
        </p:spPr>
        <p:txBody>
          <a:bodyPr lIns="0" tIns="0" rIns="0" bIns="0" rtlCol="0" anchor="t">
            <a:spAutoFit/>
          </a:bodyPr>
          <a:lstStyle/>
          <a:p>
            <a:pPr>
              <a:lnSpc>
                <a:spcPts val="3767"/>
              </a:lnSpc>
            </a:pPr>
            <a:r>
              <a:rPr lang="en-US" sz="2691">
                <a:solidFill>
                  <a:srgbClr val="ECE4DB"/>
                </a:solidFill>
                <a:latin typeface="Trebuchet MS"/>
              </a:rPr>
              <a:t>Conceptual, logical and </a:t>
            </a:r>
          </a:p>
          <a:p>
            <a:pPr>
              <a:lnSpc>
                <a:spcPts val="3767"/>
              </a:lnSpc>
            </a:pPr>
            <a:r>
              <a:rPr lang="en-US" sz="2691">
                <a:solidFill>
                  <a:srgbClr val="ECE4DB"/>
                </a:solidFill>
                <a:latin typeface="Trebuchet MS"/>
              </a:rPr>
              <a:t>physical database design </a:t>
            </a:r>
          </a:p>
          <a:p>
            <a:pPr>
              <a:lnSpc>
                <a:spcPts val="3767"/>
              </a:lnSpc>
              <a:spcBef>
                <a:spcPct val="0"/>
              </a:spcBef>
            </a:pPr>
            <a:endParaRPr lang="en-US" sz="2691">
              <a:solidFill>
                <a:srgbClr val="ECE4DB"/>
              </a:solidFill>
              <a:latin typeface="Trebuchet MS"/>
            </a:endParaRPr>
          </a:p>
        </p:txBody>
      </p:sp>
      <p:sp>
        <p:nvSpPr>
          <p:cNvPr id="25" name="TextBox 25"/>
          <p:cNvSpPr txBox="1"/>
          <p:nvPr/>
        </p:nvSpPr>
        <p:spPr>
          <a:xfrm>
            <a:off x="11485702" y="5819361"/>
            <a:ext cx="7376376" cy="931435"/>
          </a:xfrm>
          <a:prstGeom prst="rect">
            <a:avLst/>
          </a:prstGeom>
        </p:spPr>
        <p:txBody>
          <a:bodyPr lIns="0" tIns="0" rIns="0" bIns="0" rtlCol="0" anchor="t">
            <a:spAutoFit/>
          </a:bodyPr>
          <a:lstStyle/>
          <a:p>
            <a:pPr>
              <a:lnSpc>
                <a:spcPts val="3767"/>
              </a:lnSpc>
              <a:spcBef>
                <a:spcPct val="0"/>
              </a:spcBef>
            </a:pPr>
            <a:r>
              <a:rPr lang="en-US" sz="2691">
                <a:solidFill>
                  <a:srgbClr val="ECE4DB"/>
                </a:solidFill>
                <a:latin typeface="Trebuchet MS"/>
              </a:rPr>
              <a:t>Using SQL and </a:t>
            </a:r>
          </a:p>
          <a:p>
            <a:pPr>
              <a:lnSpc>
                <a:spcPts val="3767"/>
              </a:lnSpc>
              <a:spcBef>
                <a:spcPct val="0"/>
              </a:spcBef>
            </a:pPr>
            <a:r>
              <a:rPr lang="en-US" sz="2691">
                <a:solidFill>
                  <a:srgbClr val="ECE4DB"/>
                </a:solidFill>
                <a:latin typeface="Trebuchet MS"/>
              </a:rPr>
              <a:t>Tableau results </a:t>
            </a:r>
          </a:p>
        </p:txBody>
      </p:sp>
      <p:sp>
        <p:nvSpPr>
          <p:cNvPr id="26" name="TextBox 26"/>
          <p:cNvSpPr txBox="1"/>
          <p:nvPr/>
        </p:nvSpPr>
        <p:spPr>
          <a:xfrm>
            <a:off x="1885375" y="3014993"/>
            <a:ext cx="1373862" cy="1159177"/>
          </a:xfrm>
          <a:prstGeom prst="rect">
            <a:avLst/>
          </a:prstGeom>
        </p:spPr>
        <p:txBody>
          <a:bodyPr lIns="0" tIns="0" rIns="0" bIns="0" rtlCol="0" anchor="t">
            <a:spAutoFit/>
          </a:bodyPr>
          <a:lstStyle/>
          <a:p>
            <a:pPr algn="ctr">
              <a:lnSpc>
                <a:spcPts val="8874"/>
              </a:lnSpc>
            </a:pPr>
            <a:r>
              <a:rPr lang="en-US" sz="8372">
                <a:solidFill>
                  <a:srgbClr val="ECE4DB"/>
                </a:solidFill>
                <a:latin typeface="Yearbook Outline"/>
              </a:rPr>
              <a:t>01</a:t>
            </a:r>
          </a:p>
        </p:txBody>
      </p:sp>
      <p:sp>
        <p:nvSpPr>
          <p:cNvPr id="27" name="TextBox 27"/>
          <p:cNvSpPr txBox="1"/>
          <p:nvPr/>
        </p:nvSpPr>
        <p:spPr>
          <a:xfrm>
            <a:off x="9787696" y="3149563"/>
            <a:ext cx="1373862" cy="1159177"/>
          </a:xfrm>
          <a:prstGeom prst="rect">
            <a:avLst/>
          </a:prstGeom>
        </p:spPr>
        <p:txBody>
          <a:bodyPr lIns="0" tIns="0" rIns="0" bIns="0" rtlCol="0" anchor="t">
            <a:spAutoFit/>
          </a:bodyPr>
          <a:lstStyle/>
          <a:p>
            <a:pPr algn="ctr">
              <a:lnSpc>
                <a:spcPts val="8874"/>
              </a:lnSpc>
            </a:pPr>
            <a:r>
              <a:rPr lang="en-US" sz="8372">
                <a:solidFill>
                  <a:srgbClr val="ECE4DB"/>
                </a:solidFill>
                <a:latin typeface="Yearbook Outline"/>
              </a:rPr>
              <a:t>02</a:t>
            </a:r>
          </a:p>
        </p:txBody>
      </p:sp>
      <p:sp>
        <p:nvSpPr>
          <p:cNvPr id="28" name="TextBox 28"/>
          <p:cNvSpPr txBox="1"/>
          <p:nvPr/>
        </p:nvSpPr>
        <p:spPr>
          <a:xfrm>
            <a:off x="1885375" y="5468658"/>
            <a:ext cx="1373862" cy="1159177"/>
          </a:xfrm>
          <a:prstGeom prst="rect">
            <a:avLst/>
          </a:prstGeom>
        </p:spPr>
        <p:txBody>
          <a:bodyPr lIns="0" tIns="0" rIns="0" bIns="0" rtlCol="0" anchor="t">
            <a:spAutoFit/>
          </a:bodyPr>
          <a:lstStyle/>
          <a:p>
            <a:pPr algn="ctr">
              <a:lnSpc>
                <a:spcPts val="8874"/>
              </a:lnSpc>
            </a:pPr>
            <a:r>
              <a:rPr lang="en-US" sz="8372">
                <a:solidFill>
                  <a:srgbClr val="ECE4DB"/>
                </a:solidFill>
                <a:latin typeface="Yearbook Outline"/>
              </a:rPr>
              <a:t>03</a:t>
            </a:r>
          </a:p>
        </p:txBody>
      </p:sp>
      <p:sp>
        <p:nvSpPr>
          <p:cNvPr id="29" name="TextBox 29"/>
          <p:cNvSpPr txBox="1"/>
          <p:nvPr/>
        </p:nvSpPr>
        <p:spPr>
          <a:xfrm>
            <a:off x="9787696" y="5468658"/>
            <a:ext cx="1373862" cy="1159177"/>
          </a:xfrm>
          <a:prstGeom prst="rect">
            <a:avLst/>
          </a:prstGeom>
        </p:spPr>
        <p:txBody>
          <a:bodyPr lIns="0" tIns="0" rIns="0" bIns="0" rtlCol="0" anchor="t">
            <a:spAutoFit/>
          </a:bodyPr>
          <a:lstStyle/>
          <a:p>
            <a:pPr algn="ctr">
              <a:lnSpc>
                <a:spcPts val="8874"/>
              </a:lnSpc>
            </a:pPr>
            <a:r>
              <a:rPr lang="en-US" sz="8372">
                <a:solidFill>
                  <a:srgbClr val="ECE4DB"/>
                </a:solidFill>
                <a:latin typeface="Yearbook Outline"/>
              </a:rPr>
              <a:t>04</a:t>
            </a:r>
          </a:p>
        </p:txBody>
      </p:sp>
      <p:sp>
        <p:nvSpPr>
          <p:cNvPr id="30" name="TextBox 30"/>
          <p:cNvSpPr txBox="1"/>
          <p:nvPr/>
        </p:nvSpPr>
        <p:spPr>
          <a:xfrm>
            <a:off x="3734134" y="3845013"/>
            <a:ext cx="1906340" cy="460116"/>
          </a:xfrm>
          <a:prstGeom prst="rect">
            <a:avLst/>
          </a:prstGeom>
        </p:spPr>
        <p:txBody>
          <a:bodyPr lIns="0" tIns="0" rIns="0" bIns="0" rtlCol="0" anchor="t">
            <a:spAutoFit/>
          </a:bodyPr>
          <a:lstStyle/>
          <a:p>
            <a:pPr algn="ctr">
              <a:lnSpc>
                <a:spcPts val="3767"/>
              </a:lnSpc>
              <a:spcBef>
                <a:spcPct val="0"/>
              </a:spcBef>
            </a:pPr>
            <a:r>
              <a:rPr lang="en-US" sz="2691">
                <a:solidFill>
                  <a:srgbClr val="ECE4DB"/>
                </a:solidFill>
                <a:latin typeface="Trebuchet MS"/>
              </a:rPr>
              <a:t>Data/Source</a:t>
            </a:r>
          </a:p>
        </p:txBody>
      </p:sp>
      <p:sp>
        <p:nvSpPr>
          <p:cNvPr id="31" name="TextBox 31"/>
          <p:cNvSpPr txBox="1"/>
          <p:nvPr/>
        </p:nvSpPr>
        <p:spPr>
          <a:xfrm>
            <a:off x="6926780" y="8252175"/>
            <a:ext cx="6147686" cy="702025"/>
          </a:xfrm>
          <a:prstGeom prst="rect">
            <a:avLst/>
          </a:prstGeom>
        </p:spPr>
        <p:txBody>
          <a:bodyPr lIns="0" tIns="0" rIns="0" bIns="0" rtlCol="0" anchor="t">
            <a:spAutoFit/>
          </a:bodyPr>
          <a:lstStyle/>
          <a:p>
            <a:pPr algn="ctr">
              <a:lnSpc>
                <a:spcPts val="5330"/>
              </a:lnSpc>
            </a:pPr>
            <a:r>
              <a:rPr lang="en-US" sz="5028">
                <a:solidFill>
                  <a:srgbClr val="ECE4DB"/>
                </a:solidFill>
                <a:latin typeface="Yearbook Solid"/>
              </a:rPr>
              <a:t>INSIGHTS</a:t>
            </a:r>
          </a:p>
        </p:txBody>
      </p:sp>
      <p:sp>
        <p:nvSpPr>
          <p:cNvPr id="32" name="TextBox 32"/>
          <p:cNvSpPr txBox="1"/>
          <p:nvPr/>
        </p:nvSpPr>
        <p:spPr>
          <a:xfrm>
            <a:off x="6818904" y="8052174"/>
            <a:ext cx="1373862" cy="1159177"/>
          </a:xfrm>
          <a:prstGeom prst="rect">
            <a:avLst/>
          </a:prstGeom>
        </p:spPr>
        <p:txBody>
          <a:bodyPr lIns="0" tIns="0" rIns="0" bIns="0" rtlCol="0" anchor="t">
            <a:spAutoFit/>
          </a:bodyPr>
          <a:lstStyle/>
          <a:p>
            <a:pPr algn="ctr">
              <a:lnSpc>
                <a:spcPts val="8874"/>
              </a:lnSpc>
            </a:pPr>
            <a:r>
              <a:rPr lang="en-US" sz="8372">
                <a:solidFill>
                  <a:srgbClr val="ECE4DB"/>
                </a:solidFill>
                <a:latin typeface="Yearbook Outline"/>
              </a:rPr>
              <a:t>05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Freeform 2"/>
          <p:cNvSpPr/>
          <p:nvPr/>
        </p:nvSpPr>
        <p:spPr>
          <a:xfrm>
            <a:off x="3670281" y="1742595"/>
            <a:ext cx="10947439" cy="7046425"/>
          </a:xfrm>
          <a:custGeom>
            <a:avLst/>
            <a:gdLst/>
            <a:ahLst/>
            <a:cxnLst/>
            <a:rect l="l" t="t" r="r" b="b"/>
            <a:pathLst>
              <a:path w="10947439" h="7046425">
                <a:moveTo>
                  <a:pt x="0" y="0"/>
                </a:moveTo>
                <a:lnTo>
                  <a:pt x="10947438" y="0"/>
                </a:lnTo>
                <a:lnTo>
                  <a:pt x="10947438" y="7046425"/>
                </a:lnTo>
                <a:lnTo>
                  <a:pt x="0" y="7046425"/>
                </a:lnTo>
                <a:lnTo>
                  <a:pt x="0" y="0"/>
                </a:lnTo>
                <a:close/>
              </a:path>
            </a:pathLst>
          </a:custGeom>
          <a:blipFill>
            <a:blip r:embed="rId2">
              <a:alphaModFix amt="6999"/>
            </a:blip>
            <a:stretch>
              <a:fillRect/>
            </a:stretch>
          </a:blipFill>
        </p:spPr>
        <p:txBody>
          <a:bodyPr/>
          <a:lstStyle/>
          <a:p>
            <a:endParaRPr lang="en-US"/>
          </a:p>
        </p:txBody>
      </p:sp>
      <p:sp>
        <p:nvSpPr>
          <p:cNvPr id="3" name="Freeform 3"/>
          <p:cNvSpPr/>
          <p:nvPr/>
        </p:nvSpPr>
        <p:spPr>
          <a:xfrm>
            <a:off x="3670281" y="230957"/>
            <a:ext cx="9721195" cy="9825086"/>
          </a:xfrm>
          <a:custGeom>
            <a:avLst/>
            <a:gdLst/>
            <a:ahLst/>
            <a:cxnLst/>
            <a:rect l="l" t="t" r="r" b="b"/>
            <a:pathLst>
              <a:path w="9721195" h="9825086">
                <a:moveTo>
                  <a:pt x="0" y="0"/>
                </a:moveTo>
                <a:lnTo>
                  <a:pt x="9721195" y="0"/>
                </a:lnTo>
                <a:lnTo>
                  <a:pt x="9721195" y="9825086"/>
                </a:lnTo>
                <a:lnTo>
                  <a:pt x="0" y="9825086"/>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TextBox 2"/>
          <p:cNvSpPr txBox="1"/>
          <p:nvPr/>
        </p:nvSpPr>
        <p:spPr>
          <a:xfrm>
            <a:off x="1308664" y="449027"/>
            <a:ext cx="13302856" cy="1157758"/>
          </a:xfrm>
          <a:prstGeom prst="rect">
            <a:avLst/>
          </a:prstGeom>
        </p:spPr>
        <p:txBody>
          <a:bodyPr lIns="0" tIns="0" rIns="0" bIns="0" rtlCol="0" anchor="t">
            <a:spAutoFit/>
          </a:bodyPr>
          <a:lstStyle/>
          <a:p>
            <a:pPr algn="ctr">
              <a:lnSpc>
                <a:spcPts val="8829"/>
              </a:lnSpc>
            </a:pPr>
            <a:r>
              <a:rPr lang="en-US" sz="8330">
                <a:solidFill>
                  <a:srgbClr val="1F2B56"/>
                </a:solidFill>
                <a:latin typeface="Yearbook Solid"/>
              </a:rPr>
              <a:t>BUSINESS TRANSACTION 2</a:t>
            </a:r>
          </a:p>
        </p:txBody>
      </p:sp>
      <p:sp>
        <p:nvSpPr>
          <p:cNvPr id="3" name="Freeform 3"/>
          <p:cNvSpPr/>
          <p:nvPr/>
        </p:nvSpPr>
        <p:spPr>
          <a:xfrm>
            <a:off x="304883" y="490966"/>
            <a:ext cx="1003781" cy="969105"/>
          </a:xfrm>
          <a:custGeom>
            <a:avLst/>
            <a:gdLst/>
            <a:ahLst/>
            <a:cxnLst/>
            <a:rect l="l" t="t" r="r" b="b"/>
            <a:pathLst>
              <a:path w="1003781" h="969105">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3670281" y="1742595"/>
            <a:ext cx="10947439" cy="7046425"/>
          </a:xfrm>
          <a:custGeom>
            <a:avLst/>
            <a:gdLst/>
            <a:ahLst/>
            <a:cxnLst/>
            <a:rect l="l" t="t" r="r" b="b"/>
            <a:pathLst>
              <a:path w="10947439" h="7046425">
                <a:moveTo>
                  <a:pt x="0" y="0"/>
                </a:moveTo>
                <a:lnTo>
                  <a:pt x="10947438" y="0"/>
                </a:lnTo>
                <a:lnTo>
                  <a:pt x="10947438" y="7046425"/>
                </a:lnTo>
                <a:lnTo>
                  <a:pt x="0" y="7046425"/>
                </a:lnTo>
                <a:lnTo>
                  <a:pt x="0" y="0"/>
                </a:lnTo>
                <a:close/>
              </a:path>
            </a:pathLst>
          </a:custGeom>
          <a:blipFill>
            <a:blip r:embed="rId4">
              <a:alphaModFix amt="6999"/>
            </a:blip>
            <a:stretch>
              <a:fillRect/>
            </a:stretch>
          </a:blipFill>
        </p:spPr>
        <p:txBody>
          <a:bodyPr/>
          <a:lstStyle/>
          <a:p>
            <a:endParaRPr lang="en-US"/>
          </a:p>
        </p:txBody>
      </p:sp>
      <p:sp>
        <p:nvSpPr>
          <p:cNvPr id="5" name="Freeform 5"/>
          <p:cNvSpPr/>
          <p:nvPr/>
        </p:nvSpPr>
        <p:spPr>
          <a:xfrm>
            <a:off x="11896637" y="3749204"/>
            <a:ext cx="5985684" cy="4303073"/>
          </a:xfrm>
          <a:custGeom>
            <a:avLst/>
            <a:gdLst/>
            <a:ahLst/>
            <a:cxnLst/>
            <a:rect l="l" t="t" r="r" b="b"/>
            <a:pathLst>
              <a:path w="5985684" h="4303073">
                <a:moveTo>
                  <a:pt x="0" y="0"/>
                </a:moveTo>
                <a:lnTo>
                  <a:pt x="5985684" y="0"/>
                </a:lnTo>
                <a:lnTo>
                  <a:pt x="5985684" y="4303073"/>
                </a:lnTo>
                <a:lnTo>
                  <a:pt x="0" y="4303073"/>
                </a:lnTo>
                <a:lnTo>
                  <a:pt x="0" y="0"/>
                </a:lnTo>
                <a:close/>
              </a:path>
            </a:pathLst>
          </a:custGeom>
          <a:blipFill>
            <a:blip r:embed="rId5"/>
            <a:stretch>
              <a:fillRect/>
            </a:stretch>
          </a:blipFill>
        </p:spPr>
        <p:txBody>
          <a:bodyPr/>
          <a:lstStyle/>
          <a:p>
            <a:endParaRPr lang="en-US"/>
          </a:p>
        </p:txBody>
      </p:sp>
      <p:sp>
        <p:nvSpPr>
          <p:cNvPr id="6" name="Freeform 6"/>
          <p:cNvSpPr/>
          <p:nvPr/>
        </p:nvSpPr>
        <p:spPr>
          <a:xfrm>
            <a:off x="304883" y="4417348"/>
            <a:ext cx="10815479" cy="2966784"/>
          </a:xfrm>
          <a:custGeom>
            <a:avLst/>
            <a:gdLst/>
            <a:ahLst/>
            <a:cxnLst/>
            <a:rect l="l" t="t" r="r" b="b"/>
            <a:pathLst>
              <a:path w="10815479" h="2966784">
                <a:moveTo>
                  <a:pt x="0" y="0"/>
                </a:moveTo>
                <a:lnTo>
                  <a:pt x="10815478" y="0"/>
                </a:lnTo>
                <a:lnTo>
                  <a:pt x="10815478" y="2966785"/>
                </a:lnTo>
                <a:lnTo>
                  <a:pt x="0" y="2966785"/>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864699" y="1672125"/>
            <a:ext cx="16558601" cy="2334380"/>
          </a:xfrm>
          <a:prstGeom prst="rect">
            <a:avLst/>
          </a:prstGeom>
        </p:spPr>
        <p:txBody>
          <a:bodyPr lIns="0" tIns="0" rIns="0" bIns="0" rtlCol="0" anchor="t">
            <a:spAutoFit/>
          </a:bodyPr>
          <a:lstStyle/>
          <a:p>
            <a:pPr algn="ctr">
              <a:lnSpc>
                <a:spcPts val="6232"/>
              </a:lnSpc>
            </a:pPr>
            <a:r>
              <a:rPr lang="en-US" sz="3823">
                <a:solidFill>
                  <a:srgbClr val="1F2B56"/>
                </a:solidFill>
                <a:latin typeface="Trebuchet MS Bold"/>
              </a:rPr>
              <a:t>What are the details of the top 10 away locations where Maryland has won the most number of times?</a:t>
            </a:r>
          </a:p>
          <a:p>
            <a:pPr algn="ctr">
              <a:lnSpc>
                <a:spcPts val="6232"/>
              </a:lnSpc>
            </a:pPr>
            <a:endParaRPr lang="en-US" sz="3823">
              <a:solidFill>
                <a:srgbClr val="1F2B56"/>
              </a:solidFill>
              <a:latin typeface="Trebuchet MS 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Freeform 2"/>
          <p:cNvSpPr/>
          <p:nvPr/>
        </p:nvSpPr>
        <p:spPr>
          <a:xfrm>
            <a:off x="3674441" y="396335"/>
            <a:ext cx="10939118" cy="9494329"/>
          </a:xfrm>
          <a:custGeom>
            <a:avLst/>
            <a:gdLst/>
            <a:ahLst/>
            <a:cxnLst/>
            <a:rect l="l" t="t" r="r" b="b"/>
            <a:pathLst>
              <a:path w="10939118" h="9494329">
                <a:moveTo>
                  <a:pt x="0" y="0"/>
                </a:moveTo>
                <a:lnTo>
                  <a:pt x="10939118" y="0"/>
                </a:lnTo>
                <a:lnTo>
                  <a:pt x="10939118" y="9494330"/>
                </a:lnTo>
                <a:lnTo>
                  <a:pt x="0" y="949433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TextBox 2"/>
          <p:cNvSpPr txBox="1"/>
          <p:nvPr/>
        </p:nvSpPr>
        <p:spPr>
          <a:xfrm>
            <a:off x="1308664" y="449027"/>
            <a:ext cx="13302856" cy="1157758"/>
          </a:xfrm>
          <a:prstGeom prst="rect">
            <a:avLst/>
          </a:prstGeom>
        </p:spPr>
        <p:txBody>
          <a:bodyPr lIns="0" tIns="0" rIns="0" bIns="0" rtlCol="0" anchor="t">
            <a:spAutoFit/>
          </a:bodyPr>
          <a:lstStyle/>
          <a:p>
            <a:pPr algn="ctr">
              <a:lnSpc>
                <a:spcPts val="8829"/>
              </a:lnSpc>
            </a:pPr>
            <a:r>
              <a:rPr lang="en-US" sz="8330">
                <a:solidFill>
                  <a:srgbClr val="1F2B56"/>
                </a:solidFill>
                <a:latin typeface="Yearbook Solid"/>
              </a:rPr>
              <a:t>BUSINESS TRANSACTION 3</a:t>
            </a:r>
          </a:p>
        </p:txBody>
      </p:sp>
      <p:sp>
        <p:nvSpPr>
          <p:cNvPr id="3" name="Freeform 3"/>
          <p:cNvSpPr/>
          <p:nvPr/>
        </p:nvSpPr>
        <p:spPr>
          <a:xfrm>
            <a:off x="304883" y="490966"/>
            <a:ext cx="1003781" cy="969105"/>
          </a:xfrm>
          <a:custGeom>
            <a:avLst/>
            <a:gdLst/>
            <a:ahLst/>
            <a:cxnLst/>
            <a:rect l="l" t="t" r="r" b="b"/>
            <a:pathLst>
              <a:path w="1003781" h="969105">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3670281" y="1742595"/>
            <a:ext cx="10947439" cy="7046425"/>
          </a:xfrm>
          <a:custGeom>
            <a:avLst/>
            <a:gdLst/>
            <a:ahLst/>
            <a:cxnLst/>
            <a:rect l="l" t="t" r="r" b="b"/>
            <a:pathLst>
              <a:path w="10947439" h="7046425">
                <a:moveTo>
                  <a:pt x="0" y="0"/>
                </a:moveTo>
                <a:lnTo>
                  <a:pt x="10947438" y="0"/>
                </a:lnTo>
                <a:lnTo>
                  <a:pt x="10947438" y="7046425"/>
                </a:lnTo>
                <a:lnTo>
                  <a:pt x="0" y="7046425"/>
                </a:lnTo>
                <a:lnTo>
                  <a:pt x="0" y="0"/>
                </a:lnTo>
                <a:close/>
              </a:path>
            </a:pathLst>
          </a:custGeom>
          <a:blipFill>
            <a:blip r:embed="rId4">
              <a:alphaModFix amt="6999"/>
            </a:blip>
            <a:stretch>
              <a:fillRect/>
            </a:stretch>
          </a:blipFill>
        </p:spPr>
        <p:txBody>
          <a:bodyPr/>
          <a:lstStyle/>
          <a:p>
            <a:endParaRPr lang="en-US"/>
          </a:p>
        </p:txBody>
      </p:sp>
      <p:sp>
        <p:nvSpPr>
          <p:cNvPr id="5" name="Freeform 5"/>
          <p:cNvSpPr/>
          <p:nvPr/>
        </p:nvSpPr>
        <p:spPr>
          <a:xfrm>
            <a:off x="9816973" y="3689175"/>
            <a:ext cx="8089323" cy="5267466"/>
          </a:xfrm>
          <a:custGeom>
            <a:avLst/>
            <a:gdLst/>
            <a:ahLst/>
            <a:cxnLst/>
            <a:rect l="l" t="t" r="r" b="b"/>
            <a:pathLst>
              <a:path w="8089323" h="5267466">
                <a:moveTo>
                  <a:pt x="0" y="0"/>
                </a:moveTo>
                <a:lnTo>
                  <a:pt x="8089323" y="0"/>
                </a:lnTo>
                <a:lnTo>
                  <a:pt x="8089323" y="5267467"/>
                </a:lnTo>
                <a:lnTo>
                  <a:pt x="0" y="5267467"/>
                </a:lnTo>
                <a:lnTo>
                  <a:pt x="0" y="0"/>
                </a:lnTo>
                <a:close/>
              </a:path>
            </a:pathLst>
          </a:custGeom>
          <a:blipFill>
            <a:blip r:embed="rId5"/>
            <a:stretch>
              <a:fillRect/>
            </a:stretch>
          </a:blipFill>
        </p:spPr>
        <p:txBody>
          <a:bodyPr/>
          <a:lstStyle/>
          <a:p>
            <a:endParaRPr lang="en-US"/>
          </a:p>
        </p:txBody>
      </p:sp>
      <p:sp>
        <p:nvSpPr>
          <p:cNvPr id="6" name="Freeform 6"/>
          <p:cNvSpPr/>
          <p:nvPr/>
        </p:nvSpPr>
        <p:spPr>
          <a:xfrm>
            <a:off x="304883" y="4792777"/>
            <a:ext cx="8949176" cy="2530520"/>
          </a:xfrm>
          <a:custGeom>
            <a:avLst/>
            <a:gdLst/>
            <a:ahLst/>
            <a:cxnLst/>
            <a:rect l="l" t="t" r="r" b="b"/>
            <a:pathLst>
              <a:path w="8949176" h="2530520">
                <a:moveTo>
                  <a:pt x="0" y="0"/>
                </a:moveTo>
                <a:lnTo>
                  <a:pt x="8949175" y="0"/>
                </a:lnTo>
                <a:lnTo>
                  <a:pt x="8949175" y="2530521"/>
                </a:lnTo>
                <a:lnTo>
                  <a:pt x="0" y="2530521"/>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864699" y="1672125"/>
            <a:ext cx="16558601" cy="2334380"/>
          </a:xfrm>
          <a:prstGeom prst="rect">
            <a:avLst/>
          </a:prstGeom>
        </p:spPr>
        <p:txBody>
          <a:bodyPr lIns="0" tIns="0" rIns="0" bIns="0" rtlCol="0" anchor="t">
            <a:spAutoFit/>
          </a:bodyPr>
          <a:lstStyle/>
          <a:p>
            <a:pPr algn="ctr">
              <a:lnSpc>
                <a:spcPts val="6232"/>
              </a:lnSpc>
            </a:pPr>
            <a:r>
              <a:rPr lang="en-US" sz="3823">
                <a:solidFill>
                  <a:srgbClr val="1F2B56"/>
                </a:solidFill>
                <a:latin typeface="Trebuchet MS Bold"/>
              </a:rPr>
              <a:t>What are the details of the top 10 teams that Maryland has lost against the maximum number of times?</a:t>
            </a:r>
          </a:p>
          <a:p>
            <a:pPr algn="ctr">
              <a:lnSpc>
                <a:spcPts val="6232"/>
              </a:lnSpc>
            </a:pPr>
            <a:endParaRPr lang="en-US" sz="3823">
              <a:solidFill>
                <a:srgbClr val="1F2B56"/>
              </a:solidFill>
              <a:latin typeface="Trebuchet MS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Freeform 2"/>
          <p:cNvSpPr/>
          <p:nvPr/>
        </p:nvSpPr>
        <p:spPr>
          <a:xfrm>
            <a:off x="3670281" y="1742595"/>
            <a:ext cx="10947439" cy="7046425"/>
          </a:xfrm>
          <a:custGeom>
            <a:avLst/>
            <a:gdLst/>
            <a:ahLst/>
            <a:cxnLst/>
            <a:rect l="l" t="t" r="r" b="b"/>
            <a:pathLst>
              <a:path w="10947439" h="7046425">
                <a:moveTo>
                  <a:pt x="0" y="0"/>
                </a:moveTo>
                <a:lnTo>
                  <a:pt x="10947438" y="0"/>
                </a:lnTo>
                <a:lnTo>
                  <a:pt x="10947438" y="7046425"/>
                </a:lnTo>
                <a:lnTo>
                  <a:pt x="0" y="7046425"/>
                </a:lnTo>
                <a:lnTo>
                  <a:pt x="0" y="0"/>
                </a:lnTo>
                <a:close/>
              </a:path>
            </a:pathLst>
          </a:custGeom>
          <a:blipFill>
            <a:blip r:embed="rId2">
              <a:alphaModFix amt="6999"/>
            </a:blip>
            <a:stretch>
              <a:fillRect/>
            </a:stretch>
          </a:blipFill>
        </p:spPr>
        <p:txBody>
          <a:bodyPr/>
          <a:lstStyle/>
          <a:p>
            <a:endParaRPr lang="en-US"/>
          </a:p>
        </p:txBody>
      </p:sp>
      <p:sp>
        <p:nvSpPr>
          <p:cNvPr id="3" name="Freeform 3"/>
          <p:cNvSpPr/>
          <p:nvPr/>
        </p:nvSpPr>
        <p:spPr>
          <a:xfrm>
            <a:off x="4025550" y="239996"/>
            <a:ext cx="9436653" cy="9807009"/>
          </a:xfrm>
          <a:custGeom>
            <a:avLst/>
            <a:gdLst/>
            <a:ahLst/>
            <a:cxnLst/>
            <a:rect l="l" t="t" r="r" b="b"/>
            <a:pathLst>
              <a:path w="9436653" h="9807009">
                <a:moveTo>
                  <a:pt x="0" y="0"/>
                </a:moveTo>
                <a:lnTo>
                  <a:pt x="9436653" y="0"/>
                </a:lnTo>
                <a:lnTo>
                  <a:pt x="9436653" y="9807008"/>
                </a:lnTo>
                <a:lnTo>
                  <a:pt x="0" y="9807008"/>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TextBox 2"/>
          <p:cNvSpPr txBox="1"/>
          <p:nvPr/>
        </p:nvSpPr>
        <p:spPr>
          <a:xfrm>
            <a:off x="1308664" y="449027"/>
            <a:ext cx="13302856" cy="1157758"/>
          </a:xfrm>
          <a:prstGeom prst="rect">
            <a:avLst/>
          </a:prstGeom>
        </p:spPr>
        <p:txBody>
          <a:bodyPr lIns="0" tIns="0" rIns="0" bIns="0" rtlCol="0" anchor="t">
            <a:spAutoFit/>
          </a:bodyPr>
          <a:lstStyle/>
          <a:p>
            <a:pPr algn="ctr">
              <a:lnSpc>
                <a:spcPts val="8829"/>
              </a:lnSpc>
            </a:pPr>
            <a:r>
              <a:rPr lang="en-US" sz="8330">
                <a:solidFill>
                  <a:srgbClr val="1F2B56"/>
                </a:solidFill>
                <a:latin typeface="Yearbook Solid"/>
              </a:rPr>
              <a:t>BUSINESS TRANSACTION 4</a:t>
            </a:r>
          </a:p>
        </p:txBody>
      </p:sp>
      <p:sp>
        <p:nvSpPr>
          <p:cNvPr id="3" name="Freeform 3"/>
          <p:cNvSpPr/>
          <p:nvPr/>
        </p:nvSpPr>
        <p:spPr>
          <a:xfrm>
            <a:off x="304883" y="490966"/>
            <a:ext cx="1003781" cy="969105"/>
          </a:xfrm>
          <a:custGeom>
            <a:avLst/>
            <a:gdLst/>
            <a:ahLst/>
            <a:cxnLst/>
            <a:rect l="l" t="t" r="r" b="b"/>
            <a:pathLst>
              <a:path w="1003781" h="969105">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3670281" y="1742595"/>
            <a:ext cx="10947439" cy="7046425"/>
          </a:xfrm>
          <a:custGeom>
            <a:avLst/>
            <a:gdLst/>
            <a:ahLst/>
            <a:cxnLst/>
            <a:rect l="l" t="t" r="r" b="b"/>
            <a:pathLst>
              <a:path w="10947439" h="7046425">
                <a:moveTo>
                  <a:pt x="0" y="0"/>
                </a:moveTo>
                <a:lnTo>
                  <a:pt x="10947438" y="0"/>
                </a:lnTo>
                <a:lnTo>
                  <a:pt x="10947438" y="7046425"/>
                </a:lnTo>
                <a:lnTo>
                  <a:pt x="0" y="7046425"/>
                </a:lnTo>
                <a:lnTo>
                  <a:pt x="0" y="0"/>
                </a:lnTo>
                <a:close/>
              </a:path>
            </a:pathLst>
          </a:custGeom>
          <a:blipFill>
            <a:blip r:embed="rId4">
              <a:alphaModFix amt="6999"/>
            </a:blip>
            <a:stretch>
              <a:fillRect/>
            </a:stretch>
          </a:blipFill>
        </p:spPr>
        <p:txBody>
          <a:bodyPr/>
          <a:lstStyle/>
          <a:p>
            <a:endParaRPr lang="en-US"/>
          </a:p>
        </p:txBody>
      </p:sp>
      <p:sp>
        <p:nvSpPr>
          <p:cNvPr id="5" name="Freeform 5"/>
          <p:cNvSpPr/>
          <p:nvPr/>
        </p:nvSpPr>
        <p:spPr>
          <a:xfrm>
            <a:off x="12001995" y="3501992"/>
            <a:ext cx="5903368" cy="5275711"/>
          </a:xfrm>
          <a:custGeom>
            <a:avLst/>
            <a:gdLst/>
            <a:ahLst/>
            <a:cxnLst/>
            <a:rect l="l" t="t" r="r" b="b"/>
            <a:pathLst>
              <a:path w="5903368" h="5275711">
                <a:moveTo>
                  <a:pt x="0" y="0"/>
                </a:moveTo>
                <a:lnTo>
                  <a:pt x="5903369" y="0"/>
                </a:lnTo>
                <a:lnTo>
                  <a:pt x="5903369" y="5275711"/>
                </a:lnTo>
                <a:lnTo>
                  <a:pt x="0" y="5275711"/>
                </a:lnTo>
                <a:lnTo>
                  <a:pt x="0" y="0"/>
                </a:lnTo>
                <a:close/>
              </a:path>
            </a:pathLst>
          </a:custGeom>
          <a:blipFill>
            <a:blip r:embed="rId5"/>
            <a:stretch>
              <a:fillRect/>
            </a:stretch>
          </a:blipFill>
        </p:spPr>
        <p:txBody>
          <a:bodyPr/>
          <a:lstStyle/>
          <a:p>
            <a:endParaRPr lang="en-US"/>
          </a:p>
        </p:txBody>
      </p:sp>
      <p:sp>
        <p:nvSpPr>
          <p:cNvPr id="6" name="Freeform 6"/>
          <p:cNvSpPr/>
          <p:nvPr/>
        </p:nvSpPr>
        <p:spPr>
          <a:xfrm>
            <a:off x="304883" y="4244630"/>
            <a:ext cx="11357419" cy="3790434"/>
          </a:xfrm>
          <a:custGeom>
            <a:avLst/>
            <a:gdLst/>
            <a:ahLst/>
            <a:cxnLst/>
            <a:rect l="l" t="t" r="r" b="b"/>
            <a:pathLst>
              <a:path w="11357419" h="3790434">
                <a:moveTo>
                  <a:pt x="0" y="0"/>
                </a:moveTo>
                <a:lnTo>
                  <a:pt x="11357418" y="0"/>
                </a:lnTo>
                <a:lnTo>
                  <a:pt x="11357418" y="3790434"/>
                </a:lnTo>
                <a:lnTo>
                  <a:pt x="0" y="3790434"/>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864699" y="1672125"/>
            <a:ext cx="16558601" cy="2334380"/>
          </a:xfrm>
          <a:prstGeom prst="rect">
            <a:avLst/>
          </a:prstGeom>
        </p:spPr>
        <p:txBody>
          <a:bodyPr lIns="0" tIns="0" rIns="0" bIns="0" rtlCol="0" anchor="t">
            <a:spAutoFit/>
          </a:bodyPr>
          <a:lstStyle/>
          <a:p>
            <a:pPr algn="ctr">
              <a:lnSpc>
                <a:spcPts val="6232"/>
              </a:lnSpc>
            </a:pPr>
            <a:r>
              <a:rPr lang="en-US" sz="3823">
                <a:solidFill>
                  <a:srgbClr val="1F2B56"/>
                </a:solidFill>
                <a:latin typeface="Trebuchet MS Bold"/>
              </a:rPr>
              <a:t>What are the details of the top 10 teams against which Maryland has won the maximum number of times?</a:t>
            </a:r>
          </a:p>
          <a:p>
            <a:pPr algn="ctr">
              <a:lnSpc>
                <a:spcPts val="6232"/>
              </a:lnSpc>
            </a:pPr>
            <a:endParaRPr lang="en-US" sz="3823">
              <a:solidFill>
                <a:srgbClr val="1F2B56"/>
              </a:solidFill>
              <a:latin typeface="Trebuchet MS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Freeform 2"/>
          <p:cNvSpPr/>
          <p:nvPr/>
        </p:nvSpPr>
        <p:spPr>
          <a:xfrm>
            <a:off x="3670281" y="1742595"/>
            <a:ext cx="10947439" cy="7046425"/>
          </a:xfrm>
          <a:custGeom>
            <a:avLst/>
            <a:gdLst/>
            <a:ahLst/>
            <a:cxnLst/>
            <a:rect l="l" t="t" r="r" b="b"/>
            <a:pathLst>
              <a:path w="10947439" h="7046425">
                <a:moveTo>
                  <a:pt x="0" y="0"/>
                </a:moveTo>
                <a:lnTo>
                  <a:pt x="10947438" y="0"/>
                </a:lnTo>
                <a:lnTo>
                  <a:pt x="10947438" y="7046425"/>
                </a:lnTo>
                <a:lnTo>
                  <a:pt x="0" y="7046425"/>
                </a:lnTo>
                <a:lnTo>
                  <a:pt x="0" y="0"/>
                </a:lnTo>
                <a:close/>
              </a:path>
            </a:pathLst>
          </a:custGeom>
          <a:blipFill>
            <a:blip r:embed="rId2">
              <a:alphaModFix amt="6999"/>
            </a:blip>
            <a:stretch>
              <a:fillRect/>
            </a:stretch>
          </a:blipFill>
        </p:spPr>
        <p:txBody>
          <a:bodyPr/>
          <a:lstStyle/>
          <a:p>
            <a:endParaRPr lang="en-US"/>
          </a:p>
        </p:txBody>
      </p:sp>
      <p:sp>
        <p:nvSpPr>
          <p:cNvPr id="3" name="Freeform 3"/>
          <p:cNvSpPr/>
          <p:nvPr/>
        </p:nvSpPr>
        <p:spPr>
          <a:xfrm>
            <a:off x="2091795" y="516495"/>
            <a:ext cx="13693204" cy="9254011"/>
          </a:xfrm>
          <a:custGeom>
            <a:avLst/>
            <a:gdLst/>
            <a:ahLst/>
            <a:cxnLst/>
            <a:rect l="l" t="t" r="r" b="b"/>
            <a:pathLst>
              <a:path w="13693204" h="9254011">
                <a:moveTo>
                  <a:pt x="0" y="0"/>
                </a:moveTo>
                <a:lnTo>
                  <a:pt x="13693204" y="0"/>
                </a:lnTo>
                <a:lnTo>
                  <a:pt x="13693204" y="9254010"/>
                </a:lnTo>
                <a:lnTo>
                  <a:pt x="0" y="925401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TextBox 2"/>
          <p:cNvSpPr txBox="1"/>
          <p:nvPr/>
        </p:nvSpPr>
        <p:spPr>
          <a:xfrm>
            <a:off x="1308664" y="449027"/>
            <a:ext cx="13302856" cy="1157758"/>
          </a:xfrm>
          <a:prstGeom prst="rect">
            <a:avLst/>
          </a:prstGeom>
        </p:spPr>
        <p:txBody>
          <a:bodyPr lIns="0" tIns="0" rIns="0" bIns="0" rtlCol="0" anchor="t">
            <a:spAutoFit/>
          </a:bodyPr>
          <a:lstStyle/>
          <a:p>
            <a:pPr algn="ctr">
              <a:lnSpc>
                <a:spcPts val="8829"/>
              </a:lnSpc>
            </a:pPr>
            <a:r>
              <a:rPr lang="en-US" sz="8330">
                <a:solidFill>
                  <a:srgbClr val="1F2B56"/>
                </a:solidFill>
                <a:latin typeface="Yearbook Solid"/>
              </a:rPr>
              <a:t>BUSINESS TRANSACTION 5</a:t>
            </a:r>
          </a:p>
        </p:txBody>
      </p:sp>
      <p:sp>
        <p:nvSpPr>
          <p:cNvPr id="3" name="Freeform 3"/>
          <p:cNvSpPr/>
          <p:nvPr/>
        </p:nvSpPr>
        <p:spPr>
          <a:xfrm>
            <a:off x="304883" y="490966"/>
            <a:ext cx="1003781" cy="969105"/>
          </a:xfrm>
          <a:custGeom>
            <a:avLst/>
            <a:gdLst/>
            <a:ahLst/>
            <a:cxnLst/>
            <a:rect l="l" t="t" r="r" b="b"/>
            <a:pathLst>
              <a:path w="1003781" h="969105">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3670281" y="1742595"/>
            <a:ext cx="10947439" cy="7046425"/>
          </a:xfrm>
          <a:custGeom>
            <a:avLst/>
            <a:gdLst/>
            <a:ahLst/>
            <a:cxnLst/>
            <a:rect l="l" t="t" r="r" b="b"/>
            <a:pathLst>
              <a:path w="10947439" h="7046425">
                <a:moveTo>
                  <a:pt x="0" y="0"/>
                </a:moveTo>
                <a:lnTo>
                  <a:pt x="10947438" y="0"/>
                </a:lnTo>
                <a:lnTo>
                  <a:pt x="10947438" y="7046425"/>
                </a:lnTo>
                <a:lnTo>
                  <a:pt x="0" y="7046425"/>
                </a:lnTo>
                <a:lnTo>
                  <a:pt x="0" y="0"/>
                </a:lnTo>
                <a:close/>
              </a:path>
            </a:pathLst>
          </a:custGeom>
          <a:blipFill>
            <a:blip r:embed="rId4">
              <a:alphaModFix amt="6999"/>
            </a:blip>
            <a:stretch>
              <a:fillRect/>
            </a:stretch>
          </a:blipFill>
        </p:spPr>
        <p:txBody>
          <a:bodyPr/>
          <a:lstStyle/>
          <a:p>
            <a:endParaRPr lang="en-US"/>
          </a:p>
        </p:txBody>
      </p:sp>
      <p:sp>
        <p:nvSpPr>
          <p:cNvPr id="5" name="Freeform 5"/>
          <p:cNvSpPr/>
          <p:nvPr/>
        </p:nvSpPr>
        <p:spPr>
          <a:xfrm>
            <a:off x="12005003" y="3510566"/>
            <a:ext cx="5853670" cy="5278454"/>
          </a:xfrm>
          <a:custGeom>
            <a:avLst/>
            <a:gdLst/>
            <a:ahLst/>
            <a:cxnLst/>
            <a:rect l="l" t="t" r="r" b="b"/>
            <a:pathLst>
              <a:path w="5853670" h="5278454">
                <a:moveTo>
                  <a:pt x="0" y="0"/>
                </a:moveTo>
                <a:lnTo>
                  <a:pt x="5853671" y="0"/>
                </a:lnTo>
                <a:lnTo>
                  <a:pt x="5853671" y="5278454"/>
                </a:lnTo>
                <a:lnTo>
                  <a:pt x="0" y="5278454"/>
                </a:lnTo>
                <a:lnTo>
                  <a:pt x="0" y="0"/>
                </a:lnTo>
                <a:close/>
              </a:path>
            </a:pathLst>
          </a:custGeom>
          <a:blipFill>
            <a:blip r:embed="rId5"/>
            <a:stretch>
              <a:fillRect/>
            </a:stretch>
          </a:blipFill>
        </p:spPr>
        <p:txBody>
          <a:bodyPr/>
          <a:lstStyle/>
          <a:p>
            <a:endParaRPr lang="en-US"/>
          </a:p>
        </p:txBody>
      </p:sp>
      <p:sp>
        <p:nvSpPr>
          <p:cNvPr id="6" name="Freeform 6"/>
          <p:cNvSpPr/>
          <p:nvPr/>
        </p:nvSpPr>
        <p:spPr>
          <a:xfrm>
            <a:off x="304883" y="4387505"/>
            <a:ext cx="11027285" cy="3834908"/>
          </a:xfrm>
          <a:custGeom>
            <a:avLst/>
            <a:gdLst/>
            <a:ahLst/>
            <a:cxnLst/>
            <a:rect l="l" t="t" r="r" b="b"/>
            <a:pathLst>
              <a:path w="11027285" h="3834908">
                <a:moveTo>
                  <a:pt x="0" y="0"/>
                </a:moveTo>
                <a:lnTo>
                  <a:pt x="11027285" y="0"/>
                </a:lnTo>
                <a:lnTo>
                  <a:pt x="11027285" y="3834908"/>
                </a:lnTo>
                <a:lnTo>
                  <a:pt x="0" y="3834908"/>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864699" y="1672125"/>
            <a:ext cx="16558601" cy="2334380"/>
          </a:xfrm>
          <a:prstGeom prst="rect">
            <a:avLst/>
          </a:prstGeom>
        </p:spPr>
        <p:txBody>
          <a:bodyPr lIns="0" tIns="0" rIns="0" bIns="0" rtlCol="0" anchor="t">
            <a:spAutoFit/>
          </a:bodyPr>
          <a:lstStyle/>
          <a:p>
            <a:pPr algn="ctr">
              <a:lnSpc>
                <a:spcPts val="6232"/>
              </a:lnSpc>
            </a:pPr>
            <a:r>
              <a:rPr lang="en-US" sz="3823">
                <a:solidFill>
                  <a:srgbClr val="1F2B56"/>
                </a:solidFill>
                <a:latin typeface="Trebuchet MS Bold"/>
              </a:rPr>
              <a:t>What are the details of the teams against which Maryland has Lost by the highest margin?</a:t>
            </a:r>
          </a:p>
          <a:p>
            <a:pPr algn="ctr">
              <a:lnSpc>
                <a:spcPts val="6232"/>
              </a:lnSpc>
            </a:pPr>
            <a:endParaRPr lang="en-US" sz="3823">
              <a:solidFill>
                <a:srgbClr val="1F2B56"/>
              </a:solidFill>
              <a:latin typeface="Trebuchet MS 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Freeform 2"/>
          <p:cNvSpPr/>
          <p:nvPr/>
        </p:nvSpPr>
        <p:spPr>
          <a:xfrm>
            <a:off x="3670281" y="1742595"/>
            <a:ext cx="10947439" cy="7046425"/>
          </a:xfrm>
          <a:custGeom>
            <a:avLst/>
            <a:gdLst/>
            <a:ahLst/>
            <a:cxnLst/>
            <a:rect l="l" t="t" r="r" b="b"/>
            <a:pathLst>
              <a:path w="10947439" h="7046425">
                <a:moveTo>
                  <a:pt x="0" y="0"/>
                </a:moveTo>
                <a:lnTo>
                  <a:pt x="10947438" y="0"/>
                </a:lnTo>
                <a:lnTo>
                  <a:pt x="10947438" y="7046425"/>
                </a:lnTo>
                <a:lnTo>
                  <a:pt x="0" y="7046425"/>
                </a:lnTo>
                <a:lnTo>
                  <a:pt x="0" y="0"/>
                </a:lnTo>
                <a:close/>
              </a:path>
            </a:pathLst>
          </a:custGeom>
          <a:blipFill>
            <a:blip r:embed="rId2">
              <a:alphaModFix amt="6999"/>
            </a:blip>
            <a:stretch>
              <a:fillRect/>
            </a:stretch>
          </a:blipFill>
        </p:spPr>
        <p:txBody>
          <a:bodyPr/>
          <a:lstStyle/>
          <a:p>
            <a:endParaRPr lang="en-US"/>
          </a:p>
        </p:txBody>
      </p:sp>
      <p:sp>
        <p:nvSpPr>
          <p:cNvPr id="3" name="Freeform 3"/>
          <p:cNvSpPr/>
          <p:nvPr/>
        </p:nvSpPr>
        <p:spPr>
          <a:xfrm>
            <a:off x="329888" y="3164916"/>
            <a:ext cx="17686875" cy="4081587"/>
          </a:xfrm>
          <a:custGeom>
            <a:avLst/>
            <a:gdLst/>
            <a:ahLst/>
            <a:cxnLst/>
            <a:rect l="l" t="t" r="r" b="b"/>
            <a:pathLst>
              <a:path w="17686875" h="4081587">
                <a:moveTo>
                  <a:pt x="0" y="0"/>
                </a:moveTo>
                <a:lnTo>
                  <a:pt x="17686875" y="0"/>
                </a:lnTo>
                <a:lnTo>
                  <a:pt x="17686875" y="4081587"/>
                </a:lnTo>
                <a:lnTo>
                  <a:pt x="0" y="4081587"/>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991462" y="4031734"/>
            <a:ext cx="13302856" cy="1262533"/>
            <a:chOff x="0" y="0"/>
            <a:chExt cx="17737141" cy="1683377"/>
          </a:xfrm>
        </p:grpSpPr>
        <p:sp>
          <p:nvSpPr>
            <p:cNvPr id="3" name="TextBox 3"/>
            <p:cNvSpPr txBox="1"/>
            <p:nvPr/>
          </p:nvSpPr>
          <p:spPr>
            <a:xfrm>
              <a:off x="0" y="104775"/>
              <a:ext cx="17737141" cy="1578602"/>
            </a:xfrm>
            <a:prstGeom prst="rect">
              <a:avLst/>
            </a:prstGeom>
          </p:spPr>
          <p:txBody>
            <a:bodyPr lIns="0" tIns="0" rIns="0" bIns="0" rtlCol="0" anchor="t">
              <a:spAutoFit/>
            </a:bodyPr>
            <a:lstStyle/>
            <a:p>
              <a:pPr algn="ctr">
                <a:lnSpc>
                  <a:spcPts val="8829"/>
                </a:lnSpc>
              </a:pPr>
              <a:r>
                <a:rPr lang="en-US" sz="8330">
                  <a:solidFill>
                    <a:srgbClr val="1F2B56"/>
                  </a:solidFill>
                  <a:latin typeface="Yearbook Solid"/>
                </a:rPr>
                <a:t>Dashboard</a:t>
              </a:r>
            </a:p>
          </p:txBody>
        </p:sp>
        <p:sp>
          <p:nvSpPr>
            <p:cNvPr id="4" name="Freeform 4"/>
            <p:cNvSpPr/>
            <p:nvPr/>
          </p:nvSpPr>
          <p:spPr>
            <a:xfrm>
              <a:off x="3406894" y="195619"/>
              <a:ext cx="1338374" cy="1292140"/>
            </a:xfrm>
            <a:custGeom>
              <a:avLst/>
              <a:gdLst/>
              <a:ahLst/>
              <a:cxnLst/>
              <a:rect l="l" t="t" r="r" b="b"/>
              <a:pathLst>
                <a:path w="1338374" h="1292140">
                  <a:moveTo>
                    <a:pt x="0" y="0"/>
                  </a:moveTo>
                  <a:lnTo>
                    <a:pt x="1338374" y="0"/>
                  </a:lnTo>
                  <a:lnTo>
                    <a:pt x="1338374" y="1292139"/>
                  </a:lnTo>
                  <a:lnTo>
                    <a:pt x="0" y="12921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3195922" y="0"/>
            <a:ext cx="12823996" cy="10259196"/>
          </a:xfrm>
          <a:custGeom>
            <a:avLst/>
            <a:gdLst/>
            <a:ahLst/>
            <a:cxnLst/>
            <a:rect l="l" t="t" r="r" b="b"/>
            <a:pathLst>
              <a:path w="12823996" h="10259196">
                <a:moveTo>
                  <a:pt x="0" y="0"/>
                </a:moveTo>
                <a:lnTo>
                  <a:pt x="12823995" y="0"/>
                </a:lnTo>
                <a:lnTo>
                  <a:pt x="12823995" y="10259196"/>
                </a:lnTo>
                <a:lnTo>
                  <a:pt x="0" y="10259196"/>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Freeform 2"/>
          <p:cNvSpPr/>
          <p:nvPr/>
        </p:nvSpPr>
        <p:spPr>
          <a:xfrm>
            <a:off x="1434117" y="2009082"/>
            <a:ext cx="6504629" cy="6268837"/>
          </a:xfrm>
          <a:custGeom>
            <a:avLst/>
            <a:gdLst/>
            <a:ahLst/>
            <a:cxnLst/>
            <a:rect l="l" t="t" r="r" b="b"/>
            <a:pathLst>
              <a:path w="6504629" h="6268837">
                <a:moveTo>
                  <a:pt x="0" y="0"/>
                </a:moveTo>
                <a:lnTo>
                  <a:pt x="6504630" y="0"/>
                </a:lnTo>
                <a:lnTo>
                  <a:pt x="6504630" y="6268836"/>
                </a:lnTo>
                <a:lnTo>
                  <a:pt x="0" y="626883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9517387" y="3613536"/>
            <a:ext cx="7741913" cy="2516878"/>
          </a:xfrm>
          <a:prstGeom prst="rect">
            <a:avLst/>
          </a:prstGeom>
        </p:spPr>
        <p:txBody>
          <a:bodyPr lIns="0" tIns="0" rIns="0" bIns="0" rtlCol="0" anchor="t">
            <a:spAutoFit/>
          </a:bodyPr>
          <a:lstStyle/>
          <a:p>
            <a:pPr algn="ctr">
              <a:lnSpc>
                <a:spcPts val="9789"/>
              </a:lnSpc>
            </a:pPr>
            <a:r>
              <a:rPr lang="en-US" sz="9235">
                <a:solidFill>
                  <a:srgbClr val="1F2B56"/>
                </a:solidFill>
                <a:latin typeface="Yearbook Outline"/>
              </a:rPr>
              <a:t>01</a:t>
            </a:r>
          </a:p>
          <a:p>
            <a:pPr algn="ctr">
              <a:lnSpc>
                <a:spcPts val="9789"/>
              </a:lnSpc>
            </a:pPr>
            <a:r>
              <a:rPr lang="en-US" sz="9235">
                <a:solidFill>
                  <a:srgbClr val="1F2B56"/>
                </a:solidFill>
                <a:latin typeface="Yearbook Outline"/>
              </a:rPr>
              <a:t>background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Freeform 2"/>
          <p:cNvSpPr/>
          <p:nvPr/>
        </p:nvSpPr>
        <p:spPr>
          <a:xfrm>
            <a:off x="3670281" y="1742595"/>
            <a:ext cx="10947439" cy="7046425"/>
          </a:xfrm>
          <a:custGeom>
            <a:avLst/>
            <a:gdLst/>
            <a:ahLst/>
            <a:cxnLst/>
            <a:rect l="l" t="t" r="r" b="b"/>
            <a:pathLst>
              <a:path w="10947439" h="7046425">
                <a:moveTo>
                  <a:pt x="0" y="0"/>
                </a:moveTo>
                <a:lnTo>
                  <a:pt x="10947438" y="0"/>
                </a:lnTo>
                <a:lnTo>
                  <a:pt x="10947438" y="7046425"/>
                </a:lnTo>
                <a:lnTo>
                  <a:pt x="0" y="7046425"/>
                </a:lnTo>
                <a:lnTo>
                  <a:pt x="0" y="0"/>
                </a:lnTo>
                <a:close/>
              </a:path>
            </a:pathLst>
          </a:custGeom>
          <a:blipFill>
            <a:blip r:embed="rId2">
              <a:alphaModFix amt="6999"/>
            </a:blip>
            <a:stretch>
              <a:fillRect/>
            </a:stretch>
          </a:blipFill>
        </p:spPr>
        <p:txBody>
          <a:bodyPr/>
          <a:lstStyle/>
          <a:p>
            <a:endParaRPr lang="en-US"/>
          </a:p>
        </p:txBody>
      </p:sp>
      <p:sp>
        <p:nvSpPr>
          <p:cNvPr id="3" name="TextBox 3"/>
          <p:cNvSpPr txBox="1"/>
          <p:nvPr/>
        </p:nvSpPr>
        <p:spPr>
          <a:xfrm>
            <a:off x="1596443" y="723562"/>
            <a:ext cx="15824211" cy="1202932"/>
          </a:xfrm>
          <a:prstGeom prst="rect">
            <a:avLst/>
          </a:prstGeom>
        </p:spPr>
        <p:txBody>
          <a:bodyPr lIns="0" tIns="0" rIns="0" bIns="0" rtlCol="0" anchor="t">
            <a:spAutoFit/>
          </a:bodyPr>
          <a:lstStyle/>
          <a:p>
            <a:pPr>
              <a:lnSpc>
                <a:spcPts val="9128"/>
              </a:lnSpc>
            </a:pPr>
            <a:r>
              <a:rPr lang="en-US" sz="8611">
                <a:solidFill>
                  <a:srgbClr val="1F2B56"/>
                </a:solidFill>
                <a:latin typeface="Yearbook Outline"/>
              </a:rPr>
              <a:t>INSIGHTS</a:t>
            </a:r>
          </a:p>
        </p:txBody>
      </p:sp>
      <p:sp>
        <p:nvSpPr>
          <p:cNvPr id="4" name="TextBox 4"/>
          <p:cNvSpPr txBox="1"/>
          <p:nvPr/>
        </p:nvSpPr>
        <p:spPr>
          <a:xfrm>
            <a:off x="339743" y="2209626"/>
            <a:ext cx="17608513" cy="10612022"/>
          </a:xfrm>
          <a:prstGeom prst="rect">
            <a:avLst/>
          </a:prstGeom>
        </p:spPr>
        <p:txBody>
          <a:bodyPr lIns="0" tIns="0" rIns="0" bIns="0" rtlCol="0" anchor="t">
            <a:spAutoFit/>
          </a:bodyPr>
          <a:lstStyle/>
          <a:p>
            <a:pPr algn="just">
              <a:lnSpc>
                <a:spcPts val="3833"/>
              </a:lnSpc>
            </a:pPr>
            <a:endParaRPr/>
          </a:p>
          <a:p>
            <a:pPr marL="591186" lvl="1" indent="-295593" algn="just">
              <a:lnSpc>
                <a:spcPts val="3833"/>
              </a:lnSpc>
              <a:buFont typeface="Arial"/>
              <a:buChar char="•"/>
            </a:pPr>
            <a:r>
              <a:rPr lang="en-US" sz="2738">
                <a:solidFill>
                  <a:srgbClr val="1F2B56"/>
                </a:solidFill>
                <a:latin typeface="Trebuchet MS"/>
              </a:rPr>
              <a:t>Number of “Shutouts” indicate impressive defensive play from the team, as it reflects a strong performance in preventing the opposing team's hitters from reaching home plate. It signifies effective pitching, solid fielding, and teamwork to keep the opponent from scoring. Maryland’s team showed impressive defensive play against George Washington 8 times, Georgetown 7 times etc.</a:t>
            </a:r>
          </a:p>
          <a:p>
            <a:pPr algn="just">
              <a:lnSpc>
                <a:spcPts val="3833"/>
              </a:lnSpc>
            </a:pPr>
            <a:endParaRPr lang="en-US" sz="2738">
              <a:solidFill>
                <a:srgbClr val="1F2B56"/>
              </a:solidFill>
              <a:latin typeface="Trebuchet MS"/>
            </a:endParaRPr>
          </a:p>
          <a:p>
            <a:pPr marL="591186" lvl="1" indent="-295593" algn="just">
              <a:lnSpc>
                <a:spcPts val="3833"/>
              </a:lnSpc>
              <a:buFont typeface="Arial"/>
              <a:buChar char="•"/>
            </a:pPr>
            <a:r>
              <a:rPr lang="en-US" sz="2738">
                <a:solidFill>
                  <a:srgbClr val="1F2B56"/>
                </a:solidFill>
                <a:latin typeface="Trebuchet MS"/>
              </a:rPr>
              <a:t>In contrast, Maryland’s defeat with the highest margins against teams like Nebraska, Ohio State, Clemson etc. show where their pitching, fielding and overall defense was weak. They should focus on defensive aspects of their game against these opponents.</a:t>
            </a:r>
          </a:p>
          <a:p>
            <a:pPr algn="just">
              <a:lnSpc>
                <a:spcPts val="3833"/>
              </a:lnSpc>
            </a:pPr>
            <a:endParaRPr lang="en-US" sz="2738">
              <a:solidFill>
                <a:srgbClr val="1F2B56"/>
              </a:solidFill>
              <a:latin typeface="Trebuchet MS"/>
            </a:endParaRPr>
          </a:p>
          <a:p>
            <a:pPr marL="591186" lvl="1" indent="-295593" algn="just">
              <a:lnSpc>
                <a:spcPts val="3833"/>
              </a:lnSpc>
              <a:buFont typeface="Arial"/>
              <a:buChar char="•"/>
            </a:pPr>
            <a:r>
              <a:rPr lang="en-US" sz="2738">
                <a:solidFill>
                  <a:srgbClr val="1F2B56"/>
                </a:solidFill>
                <a:latin typeface="Trebuchet MS"/>
              </a:rPr>
              <a:t>Maryland has dominated the most against teams like Virginia, Delaware State, Towson etc. They should be confident when playing against these teams.</a:t>
            </a:r>
          </a:p>
          <a:p>
            <a:pPr algn="just">
              <a:lnSpc>
                <a:spcPts val="3833"/>
              </a:lnSpc>
            </a:pPr>
            <a:endParaRPr lang="en-US" sz="2738">
              <a:solidFill>
                <a:srgbClr val="1F2B56"/>
              </a:solidFill>
              <a:latin typeface="Trebuchet MS"/>
            </a:endParaRPr>
          </a:p>
          <a:p>
            <a:pPr marL="591186" lvl="1" indent="-295593" algn="just">
              <a:lnSpc>
                <a:spcPts val="3833"/>
              </a:lnSpc>
              <a:buFont typeface="Arial"/>
              <a:buChar char="•"/>
            </a:pPr>
            <a:r>
              <a:rPr lang="en-US" sz="2738">
                <a:solidFill>
                  <a:srgbClr val="1F2B56"/>
                </a:solidFill>
                <a:latin typeface="Trebuchet MS"/>
              </a:rPr>
              <a:t>The maximum number of defeats against teams like Georgia Tech, Florida State, North Carolina etc. shed light on against whom Maryland should practice more, get more fan support and improve their overall performance.</a:t>
            </a:r>
          </a:p>
          <a:p>
            <a:pPr algn="just">
              <a:lnSpc>
                <a:spcPts val="3833"/>
              </a:lnSpc>
            </a:pPr>
            <a:endParaRPr lang="en-US" sz="2738">
              <a:solidFill>
                <a:srgbClr val="1F2B56"/>
              </a:solidFill>
              <a:latin typeface="Trebuchet MS"/>
            </a:endParaRPr>
          </a:p>
          <a:p>
            <a:pPr algn="just">
              <a:lnSpc>
                <a:spcPts val="3833"/>
              </a:lnSpc>
            </a:pPr>
            <a:endParaRPr lang="en-US" sz="2738">
              <a:solidFill>
                <a:srgbClr val="1F2B56"/>
              </a:solidFill>
              <a:latin typeface="Trebuchet MS"/>
            </a:endParaRPr>
          </a:p>
          <a:p>
            <a:pPr algn="just">
              <a:lnSpc>
                <a:spcPts val="3833"/>
              </a:lnSpc>
            </a:pPr>
            <a:endParaRPr lang="en-US" sz="2738">
              <a:solidFill>
                <a:srgbClr val="1F2B56"/>
              </a:solidFill>
              <a:latin typeface="Trebuchet MS"/>
            </a:endParaRPr>
          </a:p>
          <a:p>
            <a:pPr algn="just">
              <a:lnSpc>
                <a:spcPts val="3833"/>
              </a:lnSpc>
            </a:pPr>
            <a:endParaRPr lang="en-US" sz="2738">
              <a:solidFill>
                <a:srgbClr val="1F2B56"/>
              </a:solidFill>
              <a:latin typeface="Trebuchet MS"/>
            </a:endParaRPr>
          </a:p>
          <a:p>
            <a:pPr algn="just">
              <a:lnSpc>
                <a:spcPts val="3833"/>
              </a:lnSpc>
            </a:pPr>
            <a:endParaRPr lang="en-US" sz="2738">
              <a:solidFill>
                <a:srgbClr val="1F2B56"/>
              </a:solidFill>
              <a:latin typeface="Trebuchet MS"/>
            </a:endParaRPr>
          </a:p>
          <a:p>
            <a:pPr algn="just">
              <a:lnSpc>
                <a:spcPts val="3833"/>
              </a:lnSpc>
            </a:pPr>
            <a:endParaRPr lang="en-US" sz="2738">
              <a:solidFill>
                <a:srgbClr val="1F2B56"/>
              </a:solidFill>
              <a:latin typeface="Trebuchet MS"/>
            </a:endParaRPr>
          </a:p>
        </p:txBody>
      </p:sp>
      <p:sp>
        <p:nvSpPr>
          <p:cNvPr id="5" name="Freeform 5"/>
          <p:cNvSpPr/>
          <p:nvPr/>
        </p:nvSpPr>
        <p:spPr>
          <a:xfrm>
            <a:off x="339743" y="773490"/>
            <a:ext cx="1003781" cy="969105"/>
          </a:xfrm>
          <a:custGeom>
            <a:avLst/>
            <a:gdLst/>
            <a:ahLst/>
            <a:cxnLst/>
            <a:rect l="l" t="t" r="r" b="b"/>
            <a:pathLst>
              <a:path w="1003781" h="969105">
                <a:moveTo>
                  <a:pt x="0" y="0"/>
                </a:moveTo>
                <a:lnTo>
                  <a:pt x="1003781" y="0"/>
                </a:lnTo>
                <a:lnTo>
                  <a:pt x="1003781" y="969105"/>
                </a:lnTo>
                <a:lnTo>
                  <a:pt x="0" y="9691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Freeform 2"/>
          <p:cNvSpPr/>
          <p:nvPr/>
        </p:nvSpPr>
        <p:spPr>
          <a:xfrm>
            <a:off x="4106277" y="3433716"/>
            <a:ext cx="1230154" cy="2282441"/>
          </a:xfrm>
          <a:custGeom>
            <a:avLst/>
            <a:gdLst/>
            <a:ahLst/>
            <a:cxnLst/>
            <a:rect l="l" t="t" r="r" b="b"/>
            <a:pathLst>
              <a:path w="1230154" h="2282441">
                <a:moveTo>
                  <a:pt x="0" y="0"/>
                </a:moveTo>
                <a:lnTo>
                  <a:pt x="1230154" y="0"/>
                </a:lnTo>
                <a:lnTo>
                  <a:pt x="1230154" y="2282442"/>
                </a:lnTo>
                <a:lnTo>
                  <a:pt x="0" y="2282442"/>
                </a:lnTo>
                <a:lnTo>
                  <a:pt x="0" y="0"/>
                </a:lnTo>
                <a:close/>
              </a:path>
            </a:pathLst>
          </a:custGeom>
          <a:blipFill>
            <a:blip r:embed="rId2"/>
            <a:stretch>
              <a:fillRect/>
            </a:stretch>
          </a:blipFill>
        </p:spPr>
        <p:txBody>
          <a:bodyPr/>
          <a:lstStyle/>
          <a:p>
            <a:endParaRPr lang="en-US"/>
          </a:p>
        </p:txBody>
      </p:sp>
      <p:sp>
        <p:nvSpPr>
          <p:cNvPr id="3" name="Freeform 3"/>
          <p:cNvSpPr/>
          <p:nvPr/>
        </p:nvSpPr>
        <p:spPr>
          <a:xfrm>
            <a:off x="1028700" y="3219185"/>
            <a:ext cx="1872591" cy="2079142"/>
          </a:xfrm>
          <a:custGeom>
            <a:avLst/>
            <a:gdLst/>
            <a:ahLst/>
            <a:cxnLst/>
            <a:rect l="l" t="t" r="r" b="b"/>
            <a:pathLst>
              <a:path w="1872591" h="2079142">
                <a:moveTo>
                  <a:pt x="0" y="0"/>
                </a:moveTo>
                <a:lnTo>
                  <a:pt x="1872591" y="0"/>
                </a:lnTo>
                <a:lnTo>
                  <a:pt x="1872591" y="2079142"/>
                </a:lnTo>
                <a:lnTo>
                  <a:pt x="0" y="2079142"/>
                </a:lnTo>
                <a:lnTo>
                  <a:pt x="0" y="0"/>
                </a:lnTo>
                <a:close/>
              </a:path>
            </a:pathLst>
          </a:custGeom>
          <a:blipFill>
            <a:blip r:embed="rId3"/>
            <a:stretch>
              <a:fillRect/>
            </a:stretch>
          </a:blipFill>
        </p:spPr>
        <p:txBody>
          <a:bodyPr/>
          <a:lstStyle/>
          <a:p>
            <a:endParaRPr lang="en-US"/>
          </a:p>
        </p:txBody>
      </p:sp>
      <p:sp>
        <p:nvSpPr>
          <p:cNvPr id="4" name="Freeform 4"/>
          <p:cNvSpPr/>
          <p:nvPr/>
        </p:nvSpPr>
        <p:spPr>
          <a:xfrm rot="-451173">
            <a:off x="906333" y="7384449"/>
            <a:ext cx="2247900" cy="1961663"/>
          </a:xfrm>
          <a:custGeom>
            <a:avLst/>
            <a:gdLst/>
            <a:ahLst/>
            <a:cxnLst/>
            <a:rect l="l" t="t" r="r" b="b"/>
            <a:pathLst>
              <a:path w="2247900" h="1961663">
                <a:moveTo>
                  <a:pt x="0" y="0"/>
                </a:moveTo>
                <a:lnTo>
                  <a:pt x="2247900" y="0"/>
                </a:lnTo>
                <a:lnTo>
                  <a:pt x="2247900" y="1961663"/>
                </a:lnTo>
                <a:lnTo>
                  <a:pt x="0" y="1961663"/>
                </a:lnTo>
                <a:lnTo>
                  <a:pt x="0" y="0"/>
                </a:lnTo>
                <a:close/>
              </a:path>
            </a:pathLst>
          </a:custGeom>
          <a:blipFill>
            <a:blip r:embed="rId4"/>
            <a:stretch>
              <a:fillRect/>
            </a:stretch>
          </a:blipFill>
        </p:spPr>
        <p:txBody>
          <a:bodyPr/>
          <a:lstStyle/>
          <a:p>
            <a:endParaRPr lang="en-US"/>
          </a:p>
        </p:txBody>
      </p:sp>
      <p:sp>
        <p:nvSpPr>
          <p:cNvPr id="5" name="Freeform 5"/>
          <p:cNvSpPr/>
          <p:nvPr/>
        </p:nvSpPr>
        <p:spPr>
          <a:xfrm rot="484463">
            <a:off x="5286247" y="4827393"/>
            <a:ext cx="1898594" cy="2646124"/>
          </a:xfrm>
          <a:custGeom>
            <a:avLst/>
            <a:gdLst/>
            <a:ahLst/>
            <a:cxnLst/>
            <a:rect l="l" t="t" r="r" b="b"/>
            <a:pathLst>
              <a:path w="1898594" h="2646124">
                <a:moveTo>
                  <a:pt x="0" y="0"/>
                </a:moveTo>
                <a:lnTo>
                  <a:pt x="1898594" y="0"/>
                </a:lnTo>
                <a:lnTo>
                  <a:pt x="1898594" y="2646124"/>
                </a:lnTo>
                <a:lnTo>
                  <a:pt x="0" y="2646124"/>
                </a:lnTo>
                <a:lnTo>
                  <a:pt x="0" y="0"/>
                </a:lnTo>
                <a:close/>
              </a:path>
            </a:pathLst>
          </a:custGeom>
          <a:blipFill>
            <a:blip r:embed="rId5"/>
            <a:stretch>
              <a:fillRect/>
            </a:stretch>
          </a:blipFill>
        </p:spPr>
        <p:txBody>
          <a:bodyPr/>
          <a:lstStyle/>
          <a:p>
            <a:endParaRPr lang="en-US"/>
          </a:p>
        </p:txBody>
      </p:sp>
      <p:sp>
        <p:nvSpPr>
          <p:cNvPr id="6" name="Freeform 6"/>
          <p:cNvSpPr/>
          <p:nvPr/>
        </p:nvSpPr>
        <p:spPr>
          <a:xfrm>
            <a:off x="6283094" y="3005297"/>
            <a:ext cx="2053674" cy="1843173"/>
          </a:xfrm>
          <a:custGeom>
            <a:avLst/>
            <a:gdLst/>
            <a:ahLst/>
            <a:cxnLst/>
            <a:rect l="l" t="t" r="r" b="b"/>
            <a:pathLst>
              <a:path w="2053674" h="1843173">
                <a:moveTo>
                  <a:pt x="0" y="0"/>
                </a:moveTo>
                <a:lnTo>
                  <a:pt x="2053674" y="0"/>
                </a:lnTo>
                <a:lnTo>
                  <a:pt x="2053674" y="1843172"/>
                </a:lnTo>
                <a:lnTo>
                  <a:pt x="0" y="1843172"/>
                </a:lnTo>
                <a:lnTo>
                  <a:pt x="0" y="0"/>
                </a:lnTo>
                <a:close/>
              </a:path>
            </a:pathLst>
          </a:custGeom>
          <a:blipFill>
            <a:blip r:embed="rId6"/>
            <a:stretch>
              <a:fillRect/>
            </a:stretch>
          </a:blipFill>
        </p:spPr>
        <p:txBody>
          <a:bodyPr/>
          <a:lstStyle/>
          <a:p>
            <a:endParaRPr lang="en-US"/>
          </a:p>
        </p:txBody>
      </p:sp>
      <p:sp>
        <p:nvSpPr>
          <p:cNvPr id="7" name="Freeform 7"/>
          <p:cNvSpPr/>
          <p:nvPr/>
        </p:nvSpPr>
        <p:spPr>
          <a:xfrm rot="-679784">
            <a:off x="14959422" y="7048533"/>
            <a:ext cx="2884765" cy="2633496"/>
          </a:xfrm>
          <a:custGeom>
            <a:avLst/>
            <a:gdLst/>
            <a:ahLst/>
            <a:cxnLst/>
            <a:rect l="l" t="t" r="r" b="b"/>
            <a:pathLst>
              <a:path w="2884765" h="2633496">
                <a:moveTo>
                  <a:pt x="0" y="0"/>
                </a:moveTo>
                <a:lnTo>
                  <a:pt x="2884765" y="0"/>
                </a:lnTo>
                <a:lnTo>
                  <a:pt x="2884765" y="2633495"/>
                </a:lnTo>
                <a:lnTo>
                  <a:pt x="0" y="2633495"/>
                </a:lnTo>
                <a:lnTo>
                  <a:pt x="0" y="0"/>
                </a:lnTo>
                <a:close/>
              </a:path>
            </a:pathLst>
          </a:custGeom>
          <a:blipFill>
            <a:blip r:embed="rId7"/>
            <a:stretch>
              <a:fillRect/>
            </a:stretch>
          </a:blipFill>
        </p:spPr>
        <p:txBody>
          <a:bodyPr/>
          <a:lstStyle/>
          <a:p>
            <a:endParaRPr lang="en-US"/>
          </a:p>
        </p:txBody>
      </p:sp>
      <p:sp>
        <p:nvSpPr>
          <p:cNvPr id="8" name="Freeform 8"/>
          <p:cNvSpPr/>
          <p:nvPr/>
        </p:nvSpPr>
        <p:spPr>
          <a:xfrm>
            <a:off x="12551219" y="7590950"/>
            <a:ext cx="1910929" cy="2121918"/>
          </a:xfrm>
          <a:custGeom>
            <a:avLst/>
            <a:gdLst/>
            <a:ahLst/>
            <a:cxnLst/>
            <a:rect l="l" t="t" r="r" b="b"/>
            <a:pathLst>
              <a:path w="1910929" h="2121918">
                <a:moveTo>
                  <a:pt x="0" y="0"/>
                </a:moveTo>
                <a:lnTo>
                  <a:pt x="1910929" y="0"/>
                </a:lnTo>
                <a:lnTo>
                  <a:pt x="1910929" y="2121918"/>
                </a:lnTo>
                <a:lnTo>
                  <a:pt x="0" y="2121918"/>
                </a:lnTo>
                <a:lnTo>
                  <a:pt x="0" y="0"/>
                </a:lnTo>
                <a:close/>
              </a:path>
            </a:pathLst>
          </a:custGeom>
          <a:blipFill>
            <a:blip r:embed="rId8"/>
            <a:stretch>
              <a:fillRect/>
            </a:stretch>
          </a:blipFill>
        </p:spPr>
        <p:txBody>
          <a:bodyPr/>
          <a:lstStyle/>
          <a:p>
            <a:endParaRPr lang="en-US"/>
          </a:p>
        </p:txBody>
      </p:sp>
      <p:sp>
        <p:nvSpPr>
          <p:cNvPr id="9" name="Freeform 9"/>
          <p:cNvSpPr/>
          <p:nvPr/>
        </p:nvSpPr>
        <p:spPr>
          <a:xfrm>
            <a:off x="6235544" y="7856075"/>
            <a:ext cx="1964521" cy="1908866"/>
          </a:xfrm>
          <a:custGeom>
            <a:avLst/>
            <a:gdLst/>
            <a:ahLst/>
            <a:cxnLst/>
            <a:rect l="l" t="t" r="r" b="b"/>
            <a:pathLst>
              <a:path w="1964521" h="1908866">
                <a:moveTo>
                  <a:pt x="0" y="0"/>
                </a:moveTo>
                <a:lnTo>
                  <a:pt x="1964521" y="0"/>
                </a:lnTo>
                <a:lnTo>
                  <a:pt x="1964521" y="1908866"/>
                </a:lnTo>
                <a:lnTo>
                  <a:pt x="0" y="1908866"/>
                </a:lnTo>
                <a:lnTo>
                  <a:pt x="0" y="0"/>
                </a:lnTo>
                <a:close/>
              </a:path>
            </a:pathLst>
          </a:custGeom>
          <a:blipFill>
            <a:blip r:embed="rId9"/>
            <a:stretch>
              <a:fillRect/>
            </a:stretch>
          </a:blipFill>
        </p:spPr>
        <p:txBody>
          <a:bodyPr/>
          <a:lstStyle/>
          <a:p>
            <a:endParaRPr lang="en-US"/>
          </a:p>
        </p:txBody>
      </p:sp>
      <p:sp>
        <p:nvSpPr>
          <p:cNvPr id="10" name="Freeform 10"/>
          <p:cNvSpPr/>
          <p:nvPr/>
        </p:nvSpPr>
        <p:spPr>
          <a:xfrm>
            <a:off x="15797300" y="3261165"/>
            <a:ext cx="1801124" cy="1759856"/>
          </a:xfrm>
          <a:custGeom>
            <a:avLst/>
            <a:gdLst/>
            <a:ahLst/>
            <a:cxnLst/>
            <a:rect l="l" t="t" r="r" b="b"/>
            <a:pathLst>
              <a:path w="1801124" h="1759856">
                <a:moveTo>
                  <a:pt x="0" y="0"/>
                </a:moveTo>
                <a:lnTo>
                  <a:pt x="1801124" y="0"/>
                </a:lnTo>
                <a:lnTo>
                  <a:pt x="1801124" y="1759856"/>
                </a:lnTo>
                <a:lnTo>
                  <a:pt x="0" y="1759856"/>
                </a:lnTo>
                <a:lnTo>
                  <a:pt x="0" y="0"/>
                </a:lnTo>
                <a:close/>
              </a:path>
            </a:pathLst>
          </a:custGeom>
          <a:blipFill>
            <a:blip r:embed="rId10"/>
            <a:stretch>
              <a:fillRect/>
            </a:stretch>
          </a:blipFill>
        </p:spPr>
        <p:txBody>
          <a:bodyPr/>
          <a:lstStyle/>
          <a:p>
            <a:endParaRPr lang="en-US"/>
          </a:p>
        </p:txBody>
      </p:sp>
      <p:sp>
        <p:nvSpPr>
          <p:cNvPr id="11" name="Freeform 11"/>
          <p:cNvSpPr/>
          <p:nvPr/>
        </p:nvSpPr>
        <p:spPr>
          <a:xfrm>
            <a:off x="13576191" y="4776681"/>
            <a:ext cx="2349277" cy="2386138"/>
          </a:xfrm>
          <a:custGeom>
            <a:avLst/>
            <a:gdLst/>
            <a:ahLst/>
            <a:cxnLst/>
            <a:rect l="l" t="t" r="r" b="b"/>
            <a:pathLst>
              <a:path w="2349277" h="2386138">
                <a:moveTo>
                  <a:pt x="0" y="0"/>
                </a:moveTo>
                <a:lnTo>
                  <a:pt x="2349277" y="0"/>
                </a:lnTo>
                <a:lnTo>
                  <a:pt x="2349277" y="2386138"/>
                </a:lnTo>
                <a:lnTo>
                  <a:pt x="0" y="2386138"/>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0442927" y="3404683"/>
            <a:ext cx="2108292" cy="2190434"/>
          </a:xfrm>
          <a:custGeom>
            <a:avLst/>
            <a:gdLst/>
            <a:ahLst/>
            <a:cxnLst/>
            <a:rect l="l" t="t" r="r" b="b"/>
            <a:pathLst>
              <a:path w="2108292" h="2190434">
                <a:moveTo>
                  <a:pt x="0" y="0"/>
                </a:moveTo>
                <a:lnTo>
                  <a:pt x="2108292" y="0"/>
                </a:lnTo>
                <a:lnTo>
                  <a:pt x="2108292" y="2190434"/>
                </a:lnTo>
                <a:lnTo>
                  <a:pt x="0" y="219043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551219" y="3095720"/>
            <a:ext cx="2685753" cy="1611452"/>
          </a:xfrm>
          <a:custGeom>
            <a:avLst/>
            <a:gdLst/>
            <a:ahLst/>
            <a:cxnLst/>
            <a:rect l="l" t="t" r="r" b="b"/>
            <a:pathLst>
              <a:path w="2685753" h="1611452">
                <a:moveTo>
                  <a:pt x="0" y="0"/>
                </a:moveTo>
                <a:lnTo>
                  <a:pt x="2685753" y="0"/>
                </a:lnTo>
                <a:lnTo>
                  <a:pt x="2685753" y="1611452"/>
                </a:lnTo>
                <a:lnTo>
                  <a:pt x="0" y="1611452"/>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105700" y="3965833"/>
            <a:ext cx="2452073" cy="3258568"/>
          </a:xfrm>
          <a:custGeom>
            <a:avLst/>
            <a:gdLst/>
            <a:ahLst/>
            <a:cxnLst/>
            <a:rect l="l" t="t" r="r" b="b"/>
            <a:pathLst>
              <a:path w="2452073" h="3258568">
                <a:moveTo>
                  <a:pt x="0" y="0"/>
                </a:moveTo>
                <a:lnTo>
                  <a:pt x="2452073" y="0"/>
                </a:lnTo>
                <a:lnTo>
                  <a:pt x="2452073" y="3258568"/>
                </a:lnTo>
                <a:lnTo>
                  <a:pt x="0" y="3258568"/>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336768" y="7340499"/>
            <a:ext cx="1989936" cy="1917801"/>
          </a:xfrm>
          <a:custGeom>
            <a:avLst/>
            <a:gdLst/>
            <a:ahLst/>
            <a:cxnLst/>
            <a:rect l="l" t="t" r="r" b="b"/>
            <a:pathLst>
              <a:path w="1989936" h="1917801">
                <a:moveTo>
                  <a:pt x="0" y="0"/>
                </a:moveTo>
                <a:lnTo>
                  <a:pt x="1989936" y="0"/>
                </a:lnTo>
                <a:lnTo>
                  <a:pt x="1989936" y="1917801"/>
                </a:lnTo>
                <a:lnTo>
                  <a:pt x="0" y="1917801"/>
                </a:lnTo>
                <a:lnTo>
                  <a:pt x="0" y="0"/>
                </a:lnTo>
                <a:close/>
              </a:path>
            </a:pathLst>
          </a:custGeom>
          <a:blipFill>
            <a:blip r:embed="rId15"/>
            <a:stretch>
              <a:fillRect/>
            </a:stretch>
          </a:blipFill>
        </p:spPr>
        <p:txBody>
          <a:bodyPr/>
          <a:lstStyle/>
          <a:p>
            <a:endParaRPr lang="en-US"/>
          </a:p>
        </p:txBody>
      </p:sp>
      <p:sp>
        <p:nvSpPr>
          <p:cNvPr id="16" name="Freeform 16"/>
          <p:cNvSpPr/>
          <p:nvPr/>
        </p:nvSpPr>
        <p:spPr>
          <a:xfrm>
            <a:off x="3538104" y="7439908"/>
            <a:ext cx="2099061" cy="2180842"/>
          </a:xfrm>
          <a:custGeom>
            <a:avLst/>
            <a:gdLst/>
            <a:ahLst/>
            <a:cxnLst/>
            <a:rect l="l" t="t" r="r" b="b"/>
            <a:pathLst>
              <a:path w="2099061" h="2180842">
                <a:moveTo>
                  <a:pt x="0" y="0"/>
                </a:moveTo>
                <a:lnTo>
                  <a:pt x="2099061" y="0"/>
                </a:lnTo>
                <a:lnTo>
                  <a:pt x="2099061" y="2180842"/>
                </a:lnTo>
                <a:lnTo>
                  <a:pt x="0" y="2180842"/>
                </a:lnTo>
                <a:lnTo>
                  <a:pt x="0" y="0"/>
                </a:lnTo>
                <a:close/>
              </a:path>
            </a:pathLst>
          </a:custGeom>
          <a:blipFill>
            <a:blip r:embed="rId16"/>
            <a:stretch>
              <a:fillRect/>
            </a:stretch>
          </a:blipFill>
        </p:spPr>
        <p:txBody>
          <a:bodyPr/>
          <a:lstStyle/>
          <a:p>
            <a:endParaRPr lang="en-US"/>
          </a:p>
        </p:txBody>
      </p:sp>
      <p:sp>
        <p:nvSpPr>
          <p:cNvPr id="17" name="Freeform 17"/>
          <p:cNvSpPr/>
          <p:nvPr/>
        </p:nvSpPr>
        <p:spPr>
          <a:xfrm>
            <a:off x="2336927" y="5327340"/>
            <a:ext cx="2027954" cy="2115206"/>
          </a:xfrm>
          <a:custGeom>
            <a:avLst/>
            <a:gdLst/>
            <a:ahLst/>
            <a:cxnLst/>
            <a:rect l="l" t="t" r="r" b="b"/>
            <a:pathLst>
              <a:path w="2027954" h="2115206">
                <a:moveTo>
                  <a:pt x="0" y="0"/>
                </a:moveTo>
                <a:lnTo>
                  <a:pt x="2027954" y="0"/>
                </a:lnTo>
                <a:lnTo>
                  <a:pt x="2027954" y="2115207"/>
                </a:lnTo>
                <a:lnTo>
                  <a:pt x="0" y="2115207"/>
                </a:lnTo>
                <a:lnTo>
                  <a:pt x="0" y="0"/>
                </a:lnTo>
                <a:close/>
              </a:path>
            </a:pathLst>
          </a:custGeom>
          <a:blipFill>
            <a:blip r:embed="rId17"/>
            <a:stretch>
              <a:fillRect/>
            </a:stretch>
          </a:blipFill>
        </p:spPr>
        <p:txBody>
          <a:bodyPr/>
          <a:lstStyle/>
          <a:p>
            <a:endParaRPr lang="en-US"/>
          </a:p>
        </p:txBody>
      </p:sp>
      <p:sp>
        <p:nvSpPr>
          <p:cNvPr id="18" name="Freeform 18"/>
          <p:cNvSpPr/>
          <p:nvPr/>
        </p:nvSpPr>
        <p:spPr>
          <a:xfrm>
            <a:off x="10641669" y="5960264"/>
            <a:ext cx="2191571" cy="2405016"/>
          </a:xfrm>
          <a:custGeom>
            <a:avLst/>
            <a:gdLst/>
            <a:ahLst/>
            <a:cxnLst/>
            <a:rect l="l" t="t" r="r" b="b"/>
            <a:pathLst>
              <a:path w="2191571" h="2405016">
                <a:moveTo>
                  <a:pt x="0" y="0"/>
                </a:moveTo>
                <a:lnTo>
                  <a:pt x="2191572" y="0"/>
                </a:lnTo>
                <a:lnTo>
                  <a:pt x="2191572" y="2405016"/>
                </a:lnTo>
                <a:lnTo>
                  <a:pt x="0" y="2405016"/>
                </a:lnTo>
                <a:lnTo>
                  <a:pt x="0" y="0"/>
                </a:lnTo>
                <a:close/>
              </a:path>
            </a:pathLst>
          </a:custGeom>
          <a:blipFill>
            <a:blip r:embed="rId18"/>
            <a:stretch>
              <a:fillRect/>
            </a:stretch>
          </a:blipFill>
        </p:spPr>
        <p:txBody>
          <a:bodyPr/>
          <a:lstStyle/>
          <a:p>
            <a:endParaRPr lang="en-US"/>
          </a:p>
        </p:txBody>
      </p:sp>
      <p:sp>
        <p:nvSpPr>
          <p:cNvPr id="19" name="TextBox 19"/>
          <p:cNvSpPr txBox="1"/>
          <p:nvPr/>
        </p:nvSpPr>
        <p:spPr>
          <a:xfrm>
            <a:off x="961320" y="587324"/>
            <a:ext cx="16365361" cy="1474997"/>
          </a:xfrm>
          <a:prstGeom prst="rect">
            <a:avLst/>
          </a:prstGeom>
        </p:spPr>
        <p:txBody>
          <a:bodyPr lIns="0" tIns="0" rIns="0" bIns="0" rtlCol="0" anchor="t">
            <a:spAutoFit/>
          </a:bodyPr>
          <a:lstStyle/>
          <a:p>
            <a:pPr algn="ctr">
              <a:lnSpc>
                <a:spcPts val="11275"/>
              </a:lnSpc>
            </a:pPr>
            <a:r>
              <a:rPr lang="en-US" sz="10636">
                <a:solidFill>
                  <a:srgbClr val="1F2B56"/>
                </a:solidFill>
                <a:latin typeface="Yearbook Solid"/>
              </a:rPr>
              <a:t>THANK YOU</a:t>
            </a:r>
          </a:p>
        </p:txBody>
      </p:sp>
      <p:sp>
        <p:nvSpPr>
          <p:cNvPr id="20" name="Freeform 20"/>
          <p:cNvSpPr/>
          <p:nvPr/>
        </p:nvSpPr>
        <p:spPr>
          <a:xfrm>
            <a:off x="16238303" y="0"/>
            <a:ext cx="2021122" cy="1300915"/>
          </a:xfrm>
          <a:custGeom>
            <a:avLst/>
            <a:gdLst/>
            <a:ahLst/>
            <a:cxnLst/>
            <a:rect l="l" t="t" r="r" b="b"/>
            <a:pathLst>
              <a:path w="2021122" h="1300915">
                <a:moveTo>
                  <a:pt x="0" y="0"/>
                </a:moveTo>
                <a:lnTo>
                  <a:pt x="2021122" y="0"/>
                </a:lnTo>
                <a:lnTo>
                  <a:pt x="2021122" y="1300915"/>
                </a:lnTo>
                <a:lnTo>
                  <a:pt x="0" y="1300915"/>
                </a:lnTo>
                <a:lnTo>
                  <a:pt x="0" y="0"/>
                </a:lnTo>
                <a:close/>
              </a:path>
            </a:pathLst>
          </a:custGeom>
          <a:blipFill>
            <a:blip r:embed="rId19"/>
            <a:stretch>
              <a:fillRect/>
            </a:stretch>
          </a:blipFill>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TextBox 2"/>
          <p:cNvSpPr txBox="1"/>
          <p:nvPr/>
        </p:nvSpPr>
        <p:spPr>
          <a:xfrm>
            <a:off x="1028700" y="4388796"/>
            <a:ext cx="16230600" cy="1671333"/>
          </a:xfrm>
          <a:prstGeom prst="rect">
            <a:avLst/>
          </a:prstGeom>
        </p:spPr>
        <p:txBody>
          <a:bodyPr lIns="0" tIns="0" rIns="0" bIns="0" rtlCol="0" anchor="t">
            <a:spAutoFit/>
          </a:bodyPr>
          <a:lstStyle/>
          <a:p>
            <a:pPr algn="ctr">
              <a:lnSpc>
                <a:spcPts val="12758"/>
              </a:lnSpc>
            </a:pPr>
            <a:r>
              <a:rPr lang="en-US" sz="12036">
                <a:solidFill>
                  <a:srgbClr val="140F0D"/>
                </a:solidFill>
                <a:latin typeface="Yearbook Outline"/>
              </a:rPr>
              <a:t>QUESTIONS?</a:t>
            </a:r>
          </a:p>
        </p:txBody>
      </p:sp>
      <p:sp>
        <p:nvSpPr>
          <p:cNvPr id="3" name="Freeform 3"/>
          <p:cNvSpPr/>
          <p:nvPr/>
        </p:nvSpPr>
        <p:spPr>
          <a:xfrm>
            <a:off x="3670281" y="1742595"/>
            <a:ext cx="10947439" cy="7046425"/>
          </a:xfrm>
          <a:custGeom>
            <a:avLst/>
            <a:gdLst/>
            <a:ahLst/>
            <a:cxnLst/>
            <a:rect l="l" t="t" r="r" b="b"/>
            <a:pathLst>
              <a:path w="10947439" h="7046425">
                <a:moveTo>
                  <a:pt x="0" y="0"/>
                </a:moveTo>
                <a:lnTo>
                  <a:pt x="10947438" y="0"/>
                </a:lnTo>
                <a:lnTo>
                  <a:pt x="10947438" y="7046425"/>
                </a:lnTo>
                <a:lnTo>
                  <a:pt x="0" y="7046425"/>
                </a:lnTo>
                <a:lnTo>
                  <a:pt x="0" y="0"/>
                </a:lnTo>
                <a:close/>
              </a:path>
            </a:pathLst>
          </a:custGeom>
          <a:blipFill>
            <a:blip r:embed="rId2">
              <a:alphaModFix amt="6999"/>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Freeform 2"/>
          <p:cNvSpPr/>
          <p:nvPr/>
        </p:nvSpPr>
        <p:spPr>
          <a:xfrm>
            <a:off x="12163500" y="1028700"/>
            <a:ext cx="4924998" cy="8499018"/>
          </a:xfrm>
          <a:custGeom>
            <a:avLst/>
            <a:gdLst/>
            <a:ahLst/>
            <a:cxnLst/>
            <a:rect l="l" t="t" r="r" b="b"/>
            <a:pathLst>
              <a:path w="4924998" h="8499018">
                <a:moveTo>
                  <a:pt x="0" y="0"/>
                </a:moveTo>
                <a:lnTo>
                  <a:pt x="4924998" y="0"/>
                </a:lnTo>
                <a:lnTo>
                  <a:pt x="4924998" y="8499018"/>
                </a:lnTo>
                <a:lnTo>
                  <a:pt x="0" y="8499018"/>
                </a:lnTo>
                <a:lnTo>
                  <a:pt x="0" y="0"/>
                </a:lnTo>
                <a:close/>
              </a:path>
            </a:pathLst>
          </a:custGeom>
          <a:blipFill>
            <a:blip r:embed="rId2"/>
            <a:stretch>
              <a:fillRect r="-70200"/>
            </a:stretch>
          </a:blipFill>
        </p:spPr>
        <p:txBody>
          <a:bodyPr/>
          <a:lstStyle/>
          <a:p>
            <a:endParaRPr lang="en-US"/>
          </a:p>
        </p:txBody>
      </p:sp>
      <p:sp>
        <p:nvSpPr>
          <p:cNvPr id="3" name="TextBox 3"/>
          <p:cNvSpPr txBox="1"/>
          <p:nvPr/>
        </p:nvSpPr>
        <p:spPr>
          <a:xfrm>
            <a:off x="-228214" y="432248"/>
            <a:ext cx="7741913" cy="1157758"/>
          </a:xfrm>
          <a:prstGeom prst="rect">
            <a:avLst/>
          </a:prstGeom>
        </p:spPr>
        <p:txBody>
          <a:bodyPr lIns="0" tIns="0" rIns="0" bIns="0" rtlCol="0" anchor="t">
            <a:spAutoFit/>
          </a:bodyPr>
          <a:lstStyle/>
          <a:p>
            <a:pPr algn="ctr">
              <a:lnSpc>
                <a:spcPts val="8829"/>
              </a:lnSpc>
            </a:pPr>
            <a:r>
              <a:rPr lang="en-US" sz="8330">
                <a:solidFill>
                  <a:srgbClr val="1F2B56"/>
                </a:solidFill>
                <a:latin typeface="Yearbook Solid"/>
              </a:rPr>
              <a:t>CLIENT</a:t>
            </a:r>
          </a:p>
        </p:txBody>
      </p:sp>
      <p:sp>
        <p:nvSpPr>
          <p:cNvPr id="4" name="Freeform 4"/>
          <p:cNvSpPr/>
          <p:nvPr/>
        </p:nvSpPr>
        <p:spPr>
          <a:xfrm>
            <a:off x="304883" y="490966"/>
            <a:ext cx="1003781" cy="969105"/>
          </a:xfrm>
          <a:custGeom>
            <a:avLst/>
            <a:gdLst/>
            <a:ahLst/>
            <a:cxnLst/>
            <a:rect l="l" t="t" r="r" b="b"/>
            <a:pathLst>
              <a:path w="1003781" h="969105">
                <a:moveTo>
                  <a:pt x="0" y="0"/>
                </a:moveTo>
                <a:lnTo>
                  <a:pt x="1003781" y="0"/>
                </a:lnTo>
                <a:lnTo>
                  <a:pt x="1003781" y="969104"/>
                </a:lnTo>
                <a:lnTo>
                  <a:pt x="0" y="9691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806773" y="3675565"/>
            <a:ext cx="10626251" cy="3129087"/>
          </a:xfrm>
          <a:prstGeom prst="rect">
            <a:avLst/>
          </a:prstGeom>
        </p:spPr>
        <p:txBody>
          <a:bodyPr lIns="0" tIns="0" rIns="0" bIns="0" rtlCol="0" anchor="t">
            <a:spAutoFit/>
          </a:bodyPr>
          <a:lstStyle/>
          <a:p>
            <a:pPr algn="just">
              <a:lnSpc>
                <a:spcPts val="4980"/>
              </a:lnSpc>
            </a:pPr>
            <a:r>
              <a:rPr lang="en-US" sz="3557">
                <a:solidFill>
                  <a:srgbClr val="1F2B56"/>
                </a:solidFill>
                <a:latin typeface="Trebuchet MS Bold"/>
              </a:rPr>
              <a:t>Our client is University of Maryland women’s softball team, who have approached us to provide valuable insights and recommendations to help improvetheir game play for the 2024 season.</a:t>
            </a:r>
          </a:p>
          <a:p>
            <a:pPr algn="just">
              <a:lnSpc>
                <a:spcPts val="4980"/>
              </a:lnSpc>
            </a:pPr>
            <a:endParaRPr lang="en-US" sz="3557">
              <a:solidFill>
                <a:srgbClr val="1F2B56"/>
              </a:solidFill>
              <a:latin typeface="Trebuchet M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45985" y="3852736"/>
            <a:ext cx="2176683" cy="2815321"/>
            <a:chOff x="0" y="0"/>
            <a:chExt cx="1268338" cy="1640468"/>
          </a:xfrm>
        </p:grpSpPr>
        <p:sp>
          <p:nvSpPr>
            <p:cNvPr id="3" name="Freeform 3"/>
            <p:cNvSpPr/>
            <p:nvPr/>
          </p:nvSpPr>
          <p:spPr>
            <a:xfrm>
              <a:off x="0" y="0"/>
              <a:ext cx="1268338" cy="1640468"/>
            </a:xfrm>
            <a:custGeom>
              <a:avLst/>
              <a:gdLst/>
              <a:ahLst/>
              <a:cxnLst/>
              <a:rect l="l" t="t" r="r" b="b"/>
              <a:pathLst>
                <a:path w="1268338" h="1640468">
                  <a:moveTo>
                    <a:pt x="149384" y="0"/>
                  </a:moveTo>
                  <a:lnTo>
                    <a:pt x="1118954" y="0"/>
                  </a:lnTo>
                  <a:cubicBezTo>
                    <a:pt x="1158573" y="0"/>
                    <a:pt x="1196570" y="15739"/>
                    <a:pt x="1224585" y="43753"/>
                  </a:cubicBezTo>
                  <a:cubicBezTo>
                    <a:pt x="1252599" y="71768"/>
                    <a:pt x="1268338" y="109765"/>
                    <a:pt x="1268338" y="149384"/>
                  </a:cubicBezTo>
                  <a:lnTo>
                    <a:pt x="1268338" y="1491084"/>
                  </a:lnTo>
                  <a:cubicBezTo>
                    <a:pt x="1268338" y="1530703"/>
                    <a:pt x="1252599" y="1568699"/>
                    <a:pt x="1224585" y="1596714"/>
                  </a:cubicBezTo>
                  <a:cubicBezTo>
                    <a:pt x="1196570" y="1624729"/>
                    <a:pt x="1158573" y="1640468"/>
                    <a:pt x="1118954" y="1640468"/>
                  </a:cubicBezTo>
                  <a:lnTo>
                    <a:pt x="149384" y="1640468"/>
                  </a:lnTo>
                  <a:cubicBezTo>
                    <a:pt x="109765" y="1640468"/>
                    <a:pt x="71768" y="1624729"/>
                    <a:pt x="43753" y="1596714"/>
                  </a:cubicBezTo>
                  <a:cubicBezTo>
                    <a:pt x="15739" y="1568699"/>
                    <a:pt x="0" y="1530703"/>
                    <a:pt x="0" y="1491084"/>
                  </a:cubicBezTo>
                  <a:lnTo>
                    <a:pt x="0" y="149384"/>
                  </a:lnTo>
                  <a:cubicBezTo>
                    <a:pt x="0" y="109765"/>
                    <a:pt x="15739" y="71768"/>
                    <a:pt x="43753" y="43753"/>
                  </a:cubicBezTo>
                  <a:cubicBezTo>
                    <a:pt x="71768" y="15739"/>
                    <a:pt x="109765" y="0"/>
                    <a:pt x="149384" y="0"/>
                  </a:cubicBezTo>
                  <a:close/>
                </a:path>
              </a:pathLst>
            </a:custGeom>
            <a:solidFill>
              <a:srgbClr val="F5CAB3"/>
            </a:solidFill>
          </p:spPr>
          <p:txBody>
            <a:bodyPr/>
            <a:lstStyle/>
            <a:p>
              <a:endParaRPr lang="en-US"/>
            </a:p>
          </p:txBody>
        </p:sp>
        <p:sp>
          <p:nvSpPr>
            <p:cNvPr id="4" name="TextBox 4"/>
            <p:cNvSpPr txBox="1"/>
            <p:nvPr/>
          </p:nvSpPr>
          <p:spPr>
            <a:xfrm>
              <a:off x="0" y="-47625"/>
              <a:ext cx="1268338" cy="1688093"/>
            </a:xfrm>
            <a:prstGeom prst="rect">
              <a:avLst/>
            </a:prstGeom>
          </p:spPr>
          <p:txBody>
            <a:bodyPr lIns="22961" tIns="22961" rIns="22961" bIns="22961" rtlCol="0" anchor="ctr"/>
            <a:lstStyle/>
            <a:p>
              <a:pPr algn="ctr">
                <a:lnSpc>
                  <a:spcPts val="2660"/>
                </a:lnSpc>
              </a:pPr>
              <a:endParaRPr/>
            </a:p>
          </p:txBody>
        </p:sp>
      </p:grpSp>
      <p:sp>
        <p:nvSpPr>
          <p:cNvPr id="5" name="Freeform 5"/>
          <p:cNvSpPr/>
          <p:nvPr/>
        </p:nvSpPr>
        <p:spPr>
          <a:xfrm>
            <a:off x="11712446" y="4066966"/>
            <a:ext cx="2110223" cy="2343217"/>
          </a:xfrm>
          <a:custGeom>
            <a:avLst/>
            <a:gdLst/>
            <a:ahLst/>
            <a:cxnLst/>
            <a:rect l="l" t="t" r="r" b="b"/>
            <a:pathLst>
              <a:path w="2110223" h="2343217">
                <a:moveTo>
                  <a:pt x="0" y="0"/>
                </a:moveTo>
                <a:lnTo>
                  <a:pt x="2110223" y="0"/>
                </a:lnTo>
                <a:lnTo>
                  <a:pt x="2110223" y="2343217"/>
                </a:lnTo>
                <a:lnTo>
                  <a:pt x="0" y="2343217"/>
                </a:lnTo>
                <a:lnTo>
                  <a:pt x="0" y="0"/>
                </a:lnTo>
                <a:close/>
              </a:path>
            </a:pathLst>
          </a:custGeom>
          <a:blipFill>
            <a:blip r:embed="rId2"/>
            <a:stretch>
              <a:fillRect/>
            </a:stretch>
          </a:blipFill>
        </p:spPr>
        <p:txBody>
          <a:bodyPr/>
          <a:lstStyle/>
          <a:p>
            <a:endParaRPr lang="en-US"/>
          </a:p>
        </p:txBody>
      </p:sp>
      <p:grpSp>
        <p:nvGrpSpPr>
          <p:cNvPr id="6" name="Group 6"/>
          <p:cNvGrpSpPr/>
          <p:nvPr/>
        </p:nvGrpSpPr>
        <p:grpSpPr>
          <a:xfrm>
            <a:off x="9985943" y="6945395"/>
            <a:ext cx="2858925" cy="3697732"/>
            <a:chOff x="0" y="0"/>
            <a:chExt cx="1268338" cy="1640468"/>
          </a:xfrm>
        </p:grpSpPr>
        <p:sp>
          <p:nvSpPr>
            <p:cNvPr id="7" name="Freeform 7"/>
            <p:cNvSpPr/>
            <p:nvPr/>
          </p:nvSpPr>
          <p:spPr>
            <a:xfrm>
              <a:off x="0" y="0"/>
              <a:ext cx="1268338" cy="1640468"/>
            </a:xfrm>
            <a:custGeom>
              <a:avLst/>
              <a:gdLst/>
              <a:ahLst/>
              <a:cxnLst/>
              <a:rect l="l" t="t" r="r" b="b"/>
              <a:pathLst>
                <a:path w="1268338" h="1640468">
                  <a:moveTo>
                    <a:pt x="81239" y="0"/>
                  </a:moveTo>
                  <a:lnTo>
                    <a:pt x="1187098" y="0"/>
                  </a:lnTo>
                  <a:cubicBezTo>
                    <a:pt x="1208645" y="0"/>
                    <a:pt x="1229308" y="8559"/>
                    <a:pt x="1244544" y="23794"/>
                  </a:cubicBezTo>
                  <a:cubicBezTo>
                    <a:pt x="1259779" y="39030"/>
                    <a:pt x="1268338" y="59693"/>
                    <a:pt x="1268338" y="81239"/>
                  </a:cubicBezTo>
                  <a:lnTo>
                    <a:pt x="1268338" y="1559228"/>
                  </a:lnTo>
                  <a:cubicBezTo>
                    <a:pt x="1268338" y="1604096"/>
                    <a:pt x="1231966" y="1640468"/>
                    <a:pt x="1187098" y="1640468"/>
                  </a:cubicBezTo>
                  <a:lnTo>
                    <a:pt x="81239" y="1640468"/>
                  </a:lnTo>
                  <a:cubicBezTo>
                    <a:pt x="36372" y="1640468"/>
                    <a:pt x="0" y="1604096"/>
                    <a:pt x="0" y="1559228"/>
                  </a:cubicBezTo>
                  <a:lnTo>
                    <a:pt x="0" y="81239"/>
                  </a:lnTo>
                  <a:cubicBezTo>
                    <a:pt x="0" y="36372"/>
                    <a:pt x="36372" y="0"/>
                    <a:pt x="81239" y="0"/>
                  </a:cubicBezTo>
                  <a:close/>
                </a:path>
              </a:pathLst>
            </a:custGeom>
            <a:solidFill>
              <a:srgbClr val="4D3699"/>
            </a:solidFill>
          </p:spPr>
          <p:txBody>
            <a:bodyPr/>
            <a:lstStyle/>
            <a:p>
              <a:endParaRPr lang="en-US"/>
            </a:p>
          </p:txBody>
        </p:sp>
        <p:sp>
          <p:nvSpPr>
            <p:cNvPr id="8" name="TextBox 8"/>
            <p:cNvSpPr txBox="1"/>
            <p:nvPr/>
          </p:nvSpPr>
          <p:spPr>
            <a:xfrm>
              <a:off x="0" y="-47625"/>
              <a:ext cx="1268338" cy="1688093"/>
            </a:xfrm>
            <a:prstGeom prst="rect">
              <a:avLst/>
            </a:prstGeom>
          </p:spPr>
          <p:txBody>
            <a:bodyPr lIns="30158" tIns="30158" rIns="30158" bIns="30158" rtlCol="0" anchor="ctr"/>
            <a:lstStyle/>
            <a:p>
              <a:pPr algn="ctr">
                <a:lnSpc>
                  <a:spcPts val="2659"/>
                </a:lnSpc>
              </a:pPr>
              <a:endParaRPr/>
            </a:p>
          </p:txBody>
        </p:sp>
      </p:grpSp>
      <p:sp>
        <p:nvSpPr>
          <p:cNvPr id="9" name="Freeform 9"/>
          <p:cNvSpPr/>
          <p:nvPr/>
        </p:nvSpPr>
        <p:spPr>
          <a:xfrm>
            <a:off x="10131463" y="7583846"/>
            <a:ext cx="2700740" cy="2624228"/>
          </a:xfrm>
          <a:custGeom>
            <a:avLst/>
            <a:gdLst/>
            <a:ahLst/>
            <a:cxnLst/>
            <a:rect l="l" t="t" r="r" b="b"/>
            <a:pathLst>
              <a:path w="2700740" h="2624228">
                <a:moveTo>
                  <a:pt x="0" y="0"/>
                </a:moveTo>
                <a:lnTo>
                  <a:pt x="2700740" y="0"/>
                </a:lnTo>
                <a:lnTo>
                  <a:pt x="2700740" y="2624228"/>
                </a:lnTo>
                <a:lnTo>
                  <a:pt x="0" y="2624228"/>
                </a:lnTo>
                <a:lnTo>
                  <a:pt x="0" y="0"/>
                </a:lnTo>
                <a:close/>
              </a:path>
            </a:pathLst>
          </a:custGeom>
          <a:blipFill>
            <a:blip r:embed="rId3"/>
            <a:stretch>
              <a:fillRect/>
            </a:stretch>
          </a:blipFill>
        </p:spPr>
        <p:txBody>
          <a:bodyPr/>
          <a:lstStyle/>
          <a:p>
            <a:endParaRPr lang="en-US"/>
          </a:p>
        </p:txBody>
      </p:sp>
      <p:grpSp>
        <p:nvGrpSpPr>
          <p:cNvPr id="10" name="Group 10"/>
          <p:cNvGrpSpPr/>
          <p:nvPr/>
        </p:nvGrpSpPr>
        <p:grpSpPr>
          <a:xfrm>
            <a:off x="-828648" y="-676295"/>
            <a:ext cx="21031711" cy="10999254"/>
            <a:chOff x="0" y="0"/>
            <a:chExt cx="5539216" cy="2896923"/>
          </a:xfrm>
        </p:grpSpPr>
        <p:sp>
          <p:nvSpPr>
            <p:cNvPr id="11" name="Freeform 11"/>
            <p:cNvSpPr/>
            <p:nvPr/>
          </p:nvSpPr>
          <p:spPr>
            <a:xfrm>
              <a:off x="0" y="0"/>
              <a:ext cx="5539216" cy="2896923"/>
            </a:xfrm>
            <a:custGeom>
              <a:avLst/>
              <a:gdLst/>
              <a:ahLst/>
              <a:cxnLst/>
              <a:rect l="l" t="t" r="r" b="b"/>
              <a:pathLst>
                <a:path w="5539216" h="2896923">
                  <a:moveTo>
                    <a:pt x="0" y="0"/>
                  </a:moveTo>
                  <a:lnTo>
                    <a:pt x="5539216" y="0"/>
                  </a:lnTo>
                  <a:lnTo>
                    <a:pt x="5539216" y="2896923"/>
                  </a:lnTo>
                  <a:lnTo>
                    <a:pt x="0" y="2896923"/>
                  </a:lnTo>
                  <a:close/>
                </a:path>
              </a:pathLst>
            </a:custGeom>
            <a:solidFill>
              <a:srgbClr val="ECE4DB"/>
            </a:solidFill>
          </p:spPr>
          <p:txBody>
            <a:bodyPr/>
            <a:lstStyle/>
            <a:p>
              <a:endParaRPr lang="en-US"/>
            </a:p>
          </p:txBody>
        </p:sp>
        <p:sp>
          <p:nvSpPr>
            <p:cNvPr id="12" name="TextBox 12"/>
            <p:cNvSpPr txBox="1"/>
            <p:nvPr/>
          </p:nvSpPr>
          <p:spPr>
            <a:xfrm>
              <a:off x="0" y="-47625"/>
              <a:ext cx="5539216" cy="294454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9994563" y="4231328"/>
            <a:ext cx="3142245" cy="4064178"/>
            <a:chOff x="0" y="0"/>
            <a:chExt cx="1268338" cy="1640468"/>
          </a:xfrm>
        </p:grpSpPr>
        <p:sp>
          <p:nvSpPr>
            <p:cNvPr id="14" name="Freeform 14"/>
            <p:cNvSpPr/>
            <p:nvPr/>
          </p:nvSpPr>
          <p:spPr>
            <a:xfrm>
              <a:off x="0" y="0"/>
              <a:ext cx="1268338" cy="1640468"/>
            </a:xfrm>
            <a:custGeom>
              <a:avLst/>
              <a:gdLst/>
              <a:ahLst/>
              <a:cxnLst/>
              <a:rect l="l" t="t" r="r" b="b"/>
              <a:pathLst>
                <a:path w="1268338" h="1640468">
                  <a:moveTo>
                    <a:pt x="81306" y="0"/>
                  </a:moveTo>
                  <a:lnTo>
                    <a:pt x="1187032" y="0"/>
                  </a:lnTo>
                  <a:cubicBezTo>
                    <a:pt x="1208596" y="0"/>
                    <a:pt x="1229276" y="8566"/>
                    <a:pt x="1244524" y="23814"/>
                  </a:cubicBezTo>
                  <a:cubicBezTo>
                    <a:pt x="1259772" y="39062"/>
                    <a:pt x="1268338" y="59742"/>
                    <a:pt x="1268338" y="81306"/>
                  </a:cubicBezTo>
                  <a:lnTo>
                    <a:pt x="1268338" y="1559162"/>
                  </a:lnTo>
                  <a:cubicBezTo>
                    <a:pt x="1268338" y="1604066"/>
                    <a:pt x="1231936" y="1640468"/>
                    <a:pt x="1187032" y="1640468"/>
                  </a:cubicBezTo>
                  <a:lnTo>
                    <a:pt x="81306" y="1640468"/>
                  </a:lnTo>
                  <a:cubicBezTo>
                    <a:pt x="36402" y="1640468"/>
                    <a:pt x="0" y="1604066"/>
                    <a:pt x="0" y="1559162"/>
                  </a:cubicBezTo>
                  <a:lnTo>
                    <a:pt x="0" y="81306"/>
                  </a:lnTo>
                  <a:cubicBezTo>
                    <a:pt x="0" y="36402"/>
                    <a:pt x="36402" y="0"/>
                    <a:pt x="81306" y="0"/>
                  </a:cubicBezTo>
                  <a:close/>
                </a:path>
              </a:pathLst>
            </a:custGeom>
            <a:solidFill>
              <a:srgbClr val="ECE4DB"/>
            </a:solidFill>
          </p:spPr>
          <p:txBody>
            <a:bodyPr/>
            <a:lstStyle/>
            <a:p>
              <a:endParaRPr lang="en-US"/>
            </a:p>
          </p:txBody>
        </p:sp>
        <p:sp>
          <p:nvSpPr>
            <p:cNvPr id="15" name="TextBox 15"/>
            <p:cNvSpPr txBox="1"/>
            <p:nvPr/>
          </p:nvSpPr>
          <p:spPr>
            <a:xfrm>
              <a:off x="0" y="-47625"/>
              <a:ext cx="1268338" cy="1688093"/>
            </a:xfrm>
            <a:prstGeom prst="rect">
              <a:avLst/>
            </a:prstGeom>
          </p:spPr>
          <p:txBody>
            <a:bodyPr lIns="33147" tIns="33147" rIns="33147" bIns="33147" rtlCol="0" anchor="ctr"/>
            <a:lstStyle/>
            <a:p>
              <a:pPr algn="ctr">
                <a:lnSpc>
                  <a:spcPts val="2660"/>
                </a:lnSpc>
              </a:pPr>
              <a:endParaRPr/>
            </a:p>
          </p:txBody>
        </p:sp>
      </p:grpSp>
      <p:sp>
        <p:nvSpPr>
          <p:cNvPr id="16" name="Freeform 16"/>
          <p:cNvSpPr/>
          <p:nvPr/>
        </p:nvSpPr>
        <p:spPr>
          <a:xfrm>
            <a:off x="304883" y="490966"/>
            <a:ext cx="1003781" cy="969105"/>
          </a:xfrm>
          <a:custGeom>
            <a:avLst/>
            <a:gdLst/>
            <a:ahLst/>
            <a:cxnLst/>
            <a:rect l="l" t="t" r="r" b="b"/>
            <a:pathLst>
              <a:path w="1003781" h="969105">
                <a:moveTo>
                  <a:pt x="0" y="0"/>
                </a:moveTo>
                <a:lnTo>
                  <a:pt x="1003781" y="0"/>
                </a:lnTo>
                <a:lnTo>
                  <a:pt x="1003781" y="969104"/>
                </a:lnTo>
                <a:lnTo>
                  <a:pt x="0" y="969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TextBox 17"/>
          <p:cNvSpPr txBox="1"/>
          <p:nvPr/>
        </p:nvSpPr>
        <p:spPr>
          <a:xfrm>
            <a:off x="1677207" y="502176"/>
            <a:ext cx="8308736" cy="1157823"/>
          </a:xfrm>
          <a:prstGeom prst="rect">
            <a:avLst/>
          </a:prstGeom>
        </p:spPr>
        <p:txBody>
          <a:bodyPr lIns="0" tIns="0" rIns="0" bIns="0" rtlCol="0" anchor="t">
            <a:spAutoFit/>
          </a:bodyPr>
          <a:lstStyle/>
          <a:p>
            <a:pPr>
              <a:lnSpc>
                <a:spcPts val="8833"/>
              </a:lnSpc>
            </a:pPr>
            <a:r>
              <a:rPr lang="en-US" sz="8333">
                <a:solidFill>
                  <a:srgbClr val="1F2B56"/>
                </a:solidFill>
                <a:latin typeface="Yearbook Solid"/>
              </a:rPr>
              <a:t>data/source</a:t>
            </a:r>
          </a:p>
        </p:txBody>
      </p:sp>
      <p:sp>
        <p:nvSpPr>
          <p:cNvPr id="18" name="TextBox 18"/>
          <p:cNvSpPr txBox="1"/>
          <p:nvPr/>
        </p:nvSpPr>
        <p:spPr>
          <a:xfrm>
            <a:off x="514381" y="3323458"/>
            <a:ext cx="7910008" cy="958755"/>
          </a:xfrm>
          <a:prstGeom prst="rect">
            <a:avLst/>
          </a:prstGeom>
        </p:spPr>
        <p:txBody>
          <a:bodyPr lIns="0" tIns="0" rIns="0" bIns="0" rtlCol="0" anchor="t">
            <a:spAutoFit/>
          </a:bodyPr>
          <a:lstStyle/>
          <a:p>
            <a:pPr marL="0" lvl="0" indent="0">
              <a:lnSpc>
                <a:spcPts val="3855"/>
              </a:lnSpc>
              <a:spcBef>
                <a:spcPct val="0"/>
              </a:spcBef>
            </a:pPr>
            <a:r>
              <a:rPr lang="en-US" sz="2753">
                <a:solidFill>
                  <a:srgbClr val="1F2B56"/>
                </a:solidFill>
                <a:latin typeface="Trebuchet MS Bold"/>
              </a:rPr>
              <a:t>SOURCE: https://umterps.com/sports/softball/schedule</a:t>
            </a:r>
          </a:p>
        </p:txBody>
      </p:sp>
      <p:sp>
        <p:nvSpPr>
          <p:cNvPr id="19" name="TextBox 19"/>
          <p:cNvSpPr txBox="1"/>
          <p:nvPr/>
        </p:nvSpPr>
        <p:spPr>
          <a:xfrm>
            <a:off x="514381" y="4766182"/>
            <a:ext cx="7910008" cy="958755"/>
          </a:xfrm>
          <a:prstGeom prst="rect">
            <a:avLst/>
          </a:prstGeom>
        </p:spPr>
        <p:txBody>
          <a:bodyPr lIns="0" tIns="0" rIns="0" bIns="0" rtlCol="0" anchor="t">
            <a:spAutoFit/>
          </a:bodyPr>
          <a:lstStyle/>
          <a:p>
            <a:pPr>
              <a:lnSpc>
                <a:spcPts val="3855"/>
              </a:lnSpc>
            </a:pPr>
            <a:r>
              <a:rPr lang="en-US" sz="2753">
                <a:solidFill>
                  <a:srgbClr val="1F2B56"/>
                </a:solidFill>
                <a:latin typeface="Trebuchet MS Bold"/>
              </a:rPr>
              <a:t>TIME PERIOD:</a:t>
            </a:r>
          </a:p>
          <a:p>
            <a:pPr marL="0" lvl="0" indent="0">
              <a:lnSpc>
                <a:spcPts val="3855"/>
              </a:lnSpc>
              <a:spcBef>
                <a:spcPct val="0"/>
              </a:spcBef>
            </a:pPr>
            <a:r>
              <a:rPr lang="en-US" sz="2753">
                <a:solidFill>
                  <a:srgbClr val="1F2B56"/>
                </a:solidFill>
                <a:latin typeface="Trebuchet MS Bold"/>
              </a:rPr>
              <a:t>2000-2023</a:t>
            </a:r>
          </a:p>
        </p:txBody>
      </p:sp>
      <p:sp>
        <p:nvSpPr>
          <p:cNvPr id="20" name="TextBox 20"/>
          <p:cNvSpPr txBox="1"/>
          <p:nvPr/>
        </p:nvSpPr>
        <p:spPr>
          <a:xfrm>
            <a:off x="514381" y="6353033"/>
            <a:ext cx="17128693" cy="1444530"/>
          </a:xfrm>
          <a:prstGeom prst="rect">
            <a:avLst/>
          </a:prstGeom>
        </p:spPr>
        <p:txBody>
          <a:bodyPr lIns="0" tIns="0" rIns="0" bIns="0" rtlCol="0" anchor="t">
            <a:spAutoFit/>
          </a:bodyPr>
          <a:lstStyle/>
          <a:p>
            <a:pPr>
              <a:lnSpc>
                <a:spcPts val="3855"/>
              </a:lnSpc>
            </a:pPr>
            <a:r>
              <a:rPr lang="en-US" sz="2753">
                <a:solidFill>
                  <a:srgbClr val="1F2B56"/>
                </a:solidFill>
                <a:latin typeface="Trebuchet MS Bold"/>
              </a:rPr>
              <a:t>DATA INCLUDES:</a:t>
            </a:r>
          </a:p>
          <a:p>
            <a:pPr marL="0" lvl="0" indent="0">
              <a:lnSpc>
                <a:spcPts val="3855"/>
              </a:lnSpc>
              <a:spcBef>
                <a:spcPct val="0"/>
              </a:spcBef>
            </a:pPr>
            <a:r>
              <a:rPr lang="en-US" sz="2753">
                <a:solidFill>
                  <a:srgbClr val="1F2B56"/>
                </a:solidFill>
                <a:latin typeface="Trebuchet MS Bold"/>
              </a:rPr>
              <a:t>The date and day when University of Maryland's softball team competed against an opponent at a location and match’s result.</a:t>
            </a:r>
          </a:p>
        </p:txBody>
      </p:sp>
      <p:sp>
        <p:nvSpPr>
          <p:cNvPr id="21" name="Freeform 21"/>
          <p:cNvSpPr/>
          <p:nvPr/>
        </p:nvSpPr>
        <p:spPr>
          <a:xfrm>
            <a:off x="3670281" y="1742595"/>
            <a:ext cx="10947439" cy="7046425"/>
          </a:xfrm>
          <a:custGeom>
            <a:avLst/>
            <a:gdLst/>
            <a:ahLst/>
            <a:cxnLst/>
            <a:rect l="l" t="t" r="r" b="b"/>
            <a:pathLst>
              <a:path w="10947439" h="7046425">
                <a:moveTo>
                  <a:pt x="0" y="0"/>
                </a:moveTo>
                <a:lnTo>
                  <a:pt x="10947438" y="0"/>
                </a:lnTo>
                <a:lnTo>
                  <a:pt x="10947438" y="7046425"/>
                </a:lnTo>
                <a:lnTo>
                  <a:pt x="0" y="7046425"/>
                </a:lnTo>
                <a:lnTo>
                  <a:pt x="0" y="0"/>
                </a:lnTo>
                <a:close/>
              </a:path>
            </a:pathLst>
          </a:custGeom>
          <a:blipFill>
            <a:blip r:embed="rId6">
              <a:alphaModFix amt="7999"/>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TextBox 2"/>
          <p:cNvSpPr txBox="1"/>
          <p:nvPr/>
        </p:nvSpPr>
        <p:spPr>
          <a:xfrm>
            <a:off x="-615253" y="449027"/>
            <a:ext cx="7759210" cy="1157758"/>
          </a:xfrm>
          <a:prstGeom prst="rect">
            <a:avLst/>
          </a:prstGeom>
        </p:spPr>
        <p:txBody>
          <a:bodyPr lIns="0" tIns="0" rIns="0" bIns="0" rtlCol="0" anchor="t">
            <a:spAutoFit/>
          </a:bodyPr>
          <a:lstStyle/>
          <a:p>
            <a:pPr algn="ctr">
              <a:lnSpc>
                <a:spcPts val="8829"/>
              </a:lnSpc>
            </a:pPr>
            <a:r>
              <a:rPr lang="en-US" sz="8330">
                <a:solidFill>
                  <a:srgbClr val="1F2B56"/>
                </a:solidFill>
                <a:latin typeface="Yearbook Solid"/>
              </a:rPr>
              <a:t>USERS</a:t>
            </a:r>
          </a:p>
        </p:txBody>
      </p:sp>
      <p:sp>
        <p:nvSpPr>
          <p:cNvPr id="3" name="Freeform 3"/>
          <p:cNvSpPr/>
          <p:nvPr/>
        </p:nvSpPr>
        <p:spPr>
          <a:xfrm>
            <a:off x="304883" y="490966"/>
            <a:ext cx="1003781" cy="969105"/>
          </a:xfrm>
          <a:custGeom>
            <a:avLst/>
            <a:gdLst/>
            <a:ahLst/>
            <a:cxnLst/>
            <a:rect l="l" t="t" r="r" b="b"/>
            <a:pathLst>
              <a:path w="1003781" h="969105">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806773" y="3066459"/>
            <a:ext cx="10336381" cy="3037113"/>
          </a:xfrm>
          <a:prstGeom prst="rect">
            <a:avLst/>
          </a:prstGeom>
        </p:spPr>
        <p:txBody>
          <a:bodyPr lIns="0" tIns="0" rIns="0" bIns="0" rtlCol="0" anchor="t">
            <a:spAutoFit/>
          </a:bodyPr>
          <a:lstStyle/>
          <a:p>
            <a:pPr marL="740235" lvl="1" indent="-370118" algn="just">
              <a:lnSpc>
                <a:spcPts val="4800"/>
              </a:lnSpc>
              <a:buFont typeface="Arial"/>
              <a:buChar char="•"/>
            </a:pPr>
            <a:r>
              <a:rPr lang="en-US" sz="3428">
                <a:solidFill>
                  <a:srgbClr val="1F2B56"/>
                </a:solidFill>
                <a:latin typeface="Trebuchet MS Bold"/>
              </a:rPr>
              <a:t>Softball Team (Players, Coaches)</a:t>
            </a:r>
          </a:p>
          <a:p>
            <a:pPr marL="740235" lvl="1" indent="-370118" algn="just">
              <a:lnSpc>
                <a:spcPts val="4800"/>
              </a:lnSpc>
              <a:buFont typeface="Arial"/>
              <a:buChar char="•"/>
            </a:pPr>
            <a:r>
              <a:rPr lang="en-US" sz="3428">
                <a:solidFill>
                  <a:srgbClr val="1F2B56"/>
                </a:solidFill>
                <a:latin typeface="Trebuchet MS Bold"/>
              </a:rPr>
              <a:t>Athletic Directors and Administrators</a:t>
            </a:r>
          </a:p>
          <a:p>
            <a:pPr marL="740235" lvl="1" indent="-370118" algn="just">
              <a:lnSpc>
                <a:spcPts val="4800"/>
              </a:lnSpc>
              <a:buFont typeface="Arial"/>
              <a:buChar char="•"/>
            </a:pPr>
            <a:r>
              <a:rPr lang="en-US" sz="3428">
                <a:solidFill>
                  <a:srgbClr val="1F2B56"/>
                </a:solidFill>
                <a:latin typeface="Trebuchet MS Bold"/>
              </a:rPr>
              <a:t>University Administration</a:t>
            </a:r>
          </a:p>
          <a:p>
            <a:pPr marL="740235" lvl="1" indent="-370118" algn="just">
              <a:lnSpc>
                <a:spcPts val="4800"/>
              </a:lnSpc>
              <a:buFont typeface="Arial"/>
              <a:buChar char="•"/>
            </a:pPr>
            <a:r>
              <a:rPr lang="en-US" sz="3428">
                <a:solidFill>
                  <a:srgbClr val="1F2B56"/>
                </a:solidFill>
                <a:latin typeface="Trebuchet MS Bold"/>
              </a:rPr>
              <a:t>Fans and Alumni</a:t>
            </a:r>
          </a:p>
          <a:p>
            <a:pPr marL="0" lvl="0" indent="0" algn="just">
              <a:lnSpc>
                <a:spcPts val="4800"/>
              </a:lnSpc>
            </a:pPr>
            <a:endParaRPr lang="en-US" sz="3428">
              <a:solidFill>
                <a:srgbClr val="1F2B56"/>
              </a:solidFill>
              <a:latin typeface="Trebuchet MS Bold"/>
            </a:endParaRPr>
          </a:p>
        </p:txBody>
      </p:sp>
      <p:sp>
        <p:nvSpPr>
          <p:cNvPr id="5" name="Freeform 5"/>
          <p:cNvSpPr/>
          <p:nvPr/>
        </p:nvSpPr>
        <p:spPr>
          <a:xfrm>
            <a:off x="3670281" y="1620287"/>
            <a:ext cx="10947439" cy="7046425"/>
          </a:xfrm>
          <a:custGeom>
            <a:avLst/>
            <a:gdLst/>
            <a:ahLst/>
            <a:cxnLst/>
            <a:rect l="l" t="t" r="r" b="b"/>
            <a:pathLst>
              <a:path w="10947439" h="7046425">
                <a:moveTo>
                  <a:pt x="0" y="0"/>
                </a:moveTo>
                <a:lnTo>
                  <a:pt x="10947438" y="0"/>
                </a:lnTo>
                <a:lnTo>
                  <a:pt x="10947438" y="7046426"/>
                </a:lnTo>
                <a:lnTo>
                  <a:pt x="0" y="7046426"/>
                </a:lnTo>
                <a:lnTo>
                  <a:pt x="0" y="0"/>
                </a:lnTo>
                <a:close/>
              </a:path>
            </a:pathLst>
          </a:custGeom>
          <a:blipFill>
            <a:blip r:embed="rId4">
              <a:alphaModFix amt="5000"/>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Freeform 2"/>
          <p:cNvSpPr/>
          <p:nvPr/>
        </p:nvSpPr>
        <p:spPr>
          <a:xfrm>
            <a:off x="1434117" y="2009082"/>
            <a:ext cx="6504629" cy="6268837"/>
          </a:xfrm>
          <a:custGeom>
            <a:avLst/>
            <a:gdLst/>
            <a:ahLst/>
            <a:cxnLst/>
            <a:rect l="l" t="t" r="r" b="b"/>
            <a:pathLst>
              <a:path w="6504629" h="6268837">
                <a:moveTo>
                  <a:pt x="0" y="0"/>
                </a:moveTo>
                <a:lnTo>
                  <a:pt x="6504630" y="0"/>
                </a:lnTo>
                <a:lnTo>
                  <a:pt x="6504630" y="6268836"/>
                </a:lnTo>
                <a:lnTo>
                  <a:pt x="0" y="626883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9144000" y="3761196"/>
            <a:ext cx="8529436" cy="2516878"/>
          </a:xfrm>
          <a:prstGeom prst="rect">
            <a:avLst/>
          </a:prstGeom>
        </p:spPr>
        <p:txBody>
          <a:bodyPr lIns="0" tIns="0" rIns="0" bIns="0" rtlCol="0" anchor="t">
            <a:spAutoFit/>
          </a:bodyPr>
          <a:lstStyle/>
          <a:p>
            <a:pPr algn="ctr">
              <a:lnSpc>
                <a:spcPts val="9789"/>
              </a:lnSpc>
            </a:pPr>
            <a:r>
              <a:rPr lang="en-US" sz="9235">
                <a:solidFill>
                  <a:srgbClr val="1F2B56"/>
                </a:solidFill>
                <a:latin typeface="Yearbook Outline"/>
              </a:rPr>
              <a:t>02</a:t>
            </a:r>
          </a:p>
          <a:p>
            <a:pPr algn="ctr">
              <a:lnSpc>
                <a:spcPts val="9789"/>
              </a:lnSpc>
            </a:pPr>
            <a:r>
              <a:rPr lang="en-US" sz="9235">
                <a:solidFill>
                  <a:srgbClr val="1F2B56"/>
                </a:solidFill>
                <a:latin typeface="Yearbook Outline"/>
              </a:rPr>
              <a:t>introduction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TextBox 2"/>
          <p:cNvSpPr txBox="1"/>
          <p:nvPr/>
        </p:nvSpPr>
        <p:spPr>
          <a:xfrm>
            <a:off x="-1287037" y="502209"/>
            <a:ext cx="16365361" cy="1157758"/>
          </a:xfrm>
          <a:prstGeom prst="rect">
            <a:avLst/>
          </a:prstGeom>
        </p:spPr>
        <p:txBody>
          <a:bodyPr lIns="0" tIns="0" rIns="0" bIns="0" rtlCol="0" anchor="t">
            <a:spAutoFit/>
          </a:bodyPr>
          <a:lstStyle/>
          <a:p>
            <a:pPr algn="ctr">
              <a:lnSpc>
                <a:spcPts val="8829"/>
              </a:lnSpc>
            </a:pPr>
            <a:r>
              <a:rPr lang="en-US" sz="8330">
                <a:solidFill>
                  <a:srgbClr val="1F2B56"/>
                </a:solidFill>
                <a:latin typeface="Yearbook Solid"/>
              </a:rPr>
              <a:t>mission statement</a:t>
            </a:r>
          </a:p>
        </p:txBody>
      </p:sp>
      <p:sp>
        <p:nvSpPr>
          <p:cNvPr id="3" name="Freeform 3"/>
          <p:cNvSpPr/>
          <p:nvPr/>
        </p:nvSpPr>
        <p:spPr>
          <a:xfrm>
            <a:off x="358355" y="544148"/>
            <a:ext cx="1003781" cy="969105"/>
          </a:xfrm>
          <a:custGeom>
            <a:avLst/>
            <a:gdLst/>
            <a:ahLst/>
            <a:cxnLst/>
            <a:rect l="l" t="t" r="r" b="b"/>
            <a:pathLst>
              <a:path w="1003781" h="969105">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860246" y="3913197"/>
            <a:ext cx="16399054" cy="2390182"/>
          </a:xfrm>
          <a:prstGeom prst="rect">
            <a:avLst/>
          </a:prstGeom>
        </p:spPr>
        <p:txBody>
          <a:bodyPr lIns="0" tIns="0" rIns="0" bIns="0" rtlCol="0" anchor="t">
            <a:spAutoFit/>
          </a:bodyPr>
          <a:lstStyle/>
          <a:p>
            <a:pPr algn="just">
              <a:lnSpc>
                <a:spcPts val="4757"/>
              </a:lnSpc>
            </a:pPr>
            <a:r>
              <a:rPr lang="en-US" sz="3398">
                <a:solidFill>
                  <a:srgbClr val="1F2B56"/>
                </a:solidFill>
                <a:latin typeface="Trebuchet MS Bold"/>
              </a:rPr>
              <a:t>As consultants, our mission is to serve as the catalyst for the University of Maryland women softball team's transformation, to equip the team with actionable recommendations, enabling them to elevate performance standards and establish a legacy of sporting achievement.</a:t>
            </a:r>
          </a:p>
        </p:txBody>
      </p:sp>
      <p:sp>
        <p:nvSpPr>
          <p:cNvPr id="5" name="Freeform 5"/>
          <p:cNvSpPr/>
          <p:nvPr/>
        </p:nvSpPr>
        <p:spPr>
          <a:xfrm>
            <a:off x="3670281" y="1742595"/>
            <a:ext cx="10947439" cy="7046425"/>
          </a:xfrm>
          <a:custGeom>
            <a:avLst/>
            <a:gdLst/>
            <a:ahLst/>
            <a:cxnLst/>
            <a:rect l="l" t="t" r="r" b="b"/>
            <a:pathLst>
              <a:path w="10947439" h="7046425">
                <a:moveTo>
                  <a:pt x="0" y="0"/>
                </a:moveTo>
                <a:lnTo>
                  <a:pt x="10947438" y="0"/>
                </a:lnTo>
                <a:lnTo>
                  <a:pt x="10947438" y="7046425"/>
                </a:lnTo>
                <a:lnTo>
                  <a:pt x="0" y="7046425"/>
                </a:lnTo>
                <a:lnTo>
                  <a:pt x="0" y="0"/>
                </a:lnTo>
                <a:close/>
              </a:path>
            </a:pathLst>
          </a:custGeom>
          <a:blipFill>
            <a:blip r:embed="rId4">
              <a:alphaModFix amt="6999"/>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TextBox 2"/>
          <p:cNvSpPr txBox="1"/>
          <p:nvPr/>
        </p:nvSpPr>
        <p:spPr>
          <a:xfrm>
            <a:off x="-1432311" y="449027"/>
            <a:ext cx="16413276" cy="1157758"/>
          </a:xfrm>
          <a:prstGeom prst="rect">
            <a:avLst/>
          </a:prstGeom>
        </p:spPr>
        <p:txBody>
          <a:bodyPr lIns="0" tIns="0" rIns="0" bIns="0" rtlCol="0" anchor="t">
            <a:spAutoFit/>
          </a:bodyPr>
          <a:lstStyle/>
          <a:p>
            <a:pPr algn="ctr">
              <a:lnSpc>
                <a:spcPts val="8829"/>
              </a:lnSpc>
            </a:pPr>
            <a:r>
              <a:rPr lang="en-US" sz="8330">
                <a:solidFill>
                  <a:srgbClr val="1F2B56"/>
                </a:solidFill>
                <a:latin typeface="Yearbook Solid"/>
              </a:rPr>
              <a:t>mission objectiveS</a:t>
            </a:r>
          </a:p>
        </p:txBody>
      </p:sp>
      <p:sp>
        <p:nvSpPr>
          <p:cNvPr id="3" name="Freeform 3"/>
          <p:cNvSpPr/>
          <p:nvPr/>
        </p:nvSpPr>
        <p:spPr>
          <a:xfrm>
            <a:off x="304883" y="490966"/>
            <a:ext cx="1003781" cy="969105"/>
          </a:xfrm>
          <a:custGeom>
            <a:avLst/>
            <a:gdLst/>
            <a:ahLst/>
            <a:cxnLst/>
            <a:rect l="l" t="t" r="r" b="b"/>
            <a:pathLst>
              <a:path w="1003781" h="969105">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935552" y="2239302"/>
            <a:ext cx="12801305" cy="1622870"/>
          </a:xfrm>
          <a:prstGeom prst="rect">
            <a:avLst/>
          </a:prstGeom>
        </p:spPr>
        <p:txBody>
          <a:bodyPr lIns="0" tIns="0" rIns="0" bIns="0" rtlCol="0" anchor="t">
            <a:spAutoFit/>
          </a:bodyPr>
          <a:lstStyle/>
          <a:p>
            <a:pPr algn="just">
              <a:lnSpc>
                <a:spcPts val="4376"/>
              </a:lnSpc>
            </a:pPr>
            <a:r>
              <a:rPr lang="en-US" sz="2684">
                <a:solidFill>
                  <a:srgbClr val="1F2B56"/>
                </a:solidFill>
                <a:latin typeface="Trebuchet MS Bold"/>
              </a:rPr>
              <a:t>Analyse the top 10 teams where Maryland has lost against the maximum number of times</a:t>
            </a:r>
          </a:p>
          <a:p>
            <a:pPr algn="just">
              <a:lnSpc>
                <a:spcPts val="4376"/>
              </a:lnSpc>
            </a:pPr>
            <a:endParaRPr lang="en-US" sz="2684">
              <a:solidFill>
                <a:srgbClr val="1F2B56"/>
              </a:solidFill>
              <a:latin typeface="Trebuchet MS Bold"/>
            </a:endParaRPr>
          </a:p>
        </p:txBody>
      </p:sp>
      <p:sp>
        <p:nvSpPr>
          <p:cNvPr id="5" name="TextBox 5"/>
          <p:cNvSpPr txBox="1"/>
          <p:nvPr/>
        </p:nvSpPr>
        <p:spPr>
          <a:xfrm>
            <a:off x="-254126" y="4050713"/>
            <a:ext cx="4531539" cy="709423"/>
          </a:xfrm>
          <a:prstGeom prst="rect">
            <a:avLst/>
          </a:prstGeom>
        </p:spPr>
        <p:txBody>
          <a:bodyPr lIns="0" tIns="0" rIns="0" bIns="0" rtlCol="0" anchor="t">
            <a:spAutoFit/>
          </a:bodyPr>
          <a:lstStyle/>
          <a:p>
            <a:pPr algn="ctr">
              <a:lnSpc>
                <a:spcPts val="5457"/>
              </a:lnSpc>
            </a:pPr>
            <a:r>
              <a:rPr lang="en-US" sz="5148">
                <a:solidFill>
                  <a:srgbClr val="1F2B56"/>
                </a:solidFill>
                <a:latin typeface="Yearbook Outline"/>
              </a:rPr>
              <a:t> 02</a:t>
            </a:r>
          </a:p>
        </p:txBody>
      </p:sp>
      <p:sp>
        <p:nvSpPr>
          <p:cNvPr id="6" name="TextBox 6"/>
          <p:cNvSpPr txBox="1"/>
          <p:nvPr/>
        </p:nvSpPr>
        <p:spPr>
          <a:xfrm>
            <a:off x="-181705" y="2420277"/>
            <a:ext cx="4386697" cy="709423"/>
          </a:xfrm>
          <a:prstGeom prst="rect">
            <a:avLst/>
          </a:prstGeom>
        </p:spPr>
        <p:txBody>
          <a:bodyPr lIns="0" tIns="0" rIns="0" bIns="0" rtlCol="0" anchor="t">
            <a:spAutoFit/>
          </a:bodyPr>
          <a:lstStyle/>
          <a:p>
            <a:pPr algn="ctr">
              <a:lnSpc>
                <a:spcPts val="5457"/>
              </a:lnSpc>
            </a:pPr>
            <a:r>
              <a:rPr lang="en-US" sz="5148">
                <a:solidFill>
                  <a:srgbClr val="1F2B56"/>
                </a:solidFill>
                <a:latin typeface="Yearbook Outline"/>
              </a:rPr>
              <a:t> 01</a:t>
            </a:r>
          </a:p>
        </p:txBody>
      </p:sp>
      <p:grpSp>
        <p:nvGrpSpPr>
          <p:cNvPr id="7" name="Group 7"/>
          <p:cNvGrpSpPr/>
          <p:nvPr/>
        </p:nvGrpSpPr>
        <p:grpSpPr>
          <a:xfrm>
            <a:off x="2935552" y="6963769"/>
            <a:ext cx="14104517" cy="1985549"/>
            <a:chOff x="0" y="0"/>
            <a:chExt cx="3768201" cy="530465"/>
          </a:xfrm>
        </p:grpSpPr>
        <p:sp>
          <p:nvSpPr>
            <p:cNvPr id="8" name="Freeform 8"/>
            <p:cNvSpPr/>
            <p:nvPr/>
          </p:nvSpPr>
          <p:spPr>
            <a:xfrm>
              <a:off x="0" y="0"/>
              <a:ext cx="3768201" cy="530465"/>
            </a:xfrm>
            <a:custGeom>
              <a:avLst/>
              <a:gdLst/>
              <a:ahLst/>
              <a:cxnLst/>
              <a:rect l="l" t="t" r="r" b="b"/>
              <a:pathLst>
                <a:path w="3768201" h="530465">
                  <a:moveTo>
                    <a:pt x="0" y="0"/>
                  </a:moveTo>
                  <a:lnTo>
                    <a:pt x="3768201" y="0"/>
                  </a:lnTo>
                  <a:lnTo>
                    <a:pt x="3768201" y="530465"/>
                  </a:lnTo>
                  <a:lnTo>
                    <a:pt x="0" y="530465"/>
                  </a:lnTo>
                  <a:close/>
                </a:path>
              </a:pathLst>
            </a:custGeom>
            <a:solidFill>
              <a:srgbClr val="ECE4DB"/>
            </a:solidFill>
          </p:spPr>
          <p:txBody>
            <a:bodyPr/>
            <a:lstStyle/>
            <a:p>
              <a:endParaRPr lang="en-US"/>
            </a:p>
          </p:txBody>
        </p:sp>
        <p:sp>
          <p:nvSpPr>
            <p:cNvPr id="9" name="TextBox 9"/>
            <p:cNvSpPr txBox="1"/>
            <p:nvPr/>
          </p:nvSpPr>
          <p:spPr>
            <a:xfrm>
              <a:off x="0" y="-57150"/>
              <a:ext cx="3768201" cy="587615"/>
            </a:xfrm>
            <a:prstGeom prst="rect">
              <a:avLst/>
            </a:prstGeom>
          </p:spPr>
          <p:txBody>
            <a:bodyPr lIns="54492" tIns="54492" rIns="54492" bIns="54492" rtlCol="0" anchor="ctr"/>
            <a:lstStyle/>
            <a:p>
              <a:pPr algn="just">
                <a:lnSpc>
                  <a:spcPts val="3499"/>
                </a:lnSpc>
              </a:pPr>
              <a:r>
                <a:rPr lang="en-US" sz="2499">
                  <a:solidFill>
                    <a:srgbClr val="1F2B56"/>
                  </a:solidFill>
                  <a:latin typeface="Trebuchet MS Bold"/>
                </a:rPr>
                <a:t>Analyse the top 10 of teams against which Maryland has won maximum number of times</a:t>
              </a:r>
            </a:p>
            <a:p>
              <a:pPr algn="just">
                <a:lnSpc>
                  <a:spcPts val="3499"/>
                </a:lnSpc>
              </a:pPr>
              <a:endParaRPr lang="en-US" sz="2499">
                <a:solidFill>
                  <a:srgbClr val="1F2B56"/>
                </a:solidFill>
                <a:latin typeface="Trebuchet MS Bold"/>
              </a:endParaRPr>
            </a:p>
          </p:txBody>
        </p:sp>
      </p:grpSp>
      <p:sp>
        <p:nvSpPr>
          <p:cNvPr id="10" name="TextBox 10"/>
          <p:cNvSpPr txBox="1"/>
          <p:nvPr/>
        </p:nvSpPr>
        <p:spPr>
          <a:xfrm>
            <a:off x="2888381" y="5577928"/>
            <a:ext cx="12057618" cy="519413"/>
          </a:xfrm>
          <a:prstGeom prst="rect">
            <a:avLst/>
          </a:prstGeom>
        </p:spPr>
        <p:txBody>
          <a:bodyPr lIns="0" tIns="0" rIns="0" bIns="0" rtlCol="0" anchor="t">
            <a:spAutoFit/>
          </a:bodyPr>
          <a:lstStyle/>
          <a:p>
            <a:pPr algn="just">
              <a:lnSpc>
                <a:spcPts val="4376"/>
              </a:lnSpc>
            </a:pPr>
            <a:r>
              <a:rPr lang="en-US" sz="2684">
                <a:solidFill>
                  <a:srgbClr val="1F2B56"/>
                </a:solidFill>
                <a:latin typeface="Trebuchet MS Bold"/>
              </a:rPr>
              <a:t>Analyse the top 10 matches where Maryland has won with a shutout</a:t>
            </a:r>
          </a:p>
        </p:txBody>
      </p:sp>
      <p:sp>
        <p:nvSpPr>
          <p:cNvPr id="11" name="TextBox 11"/>
          <p:cNvSpPr txBox="1"/>
          <p:nvPr/>
        </p:nvSpPr>
        <p:spPr>
          <a:xfrm>
            <a:off x="-281895" y="7359428"/>
            <a:ext cx="4525774" cy="709423"/>
          </a:xfrm>
          <a:prstGeom prst="rect">
            <a:avLst/>
          </a:prstGeom>
        </p:spPr>
        <p:txBody>
          <a:bodyPr lIns="0" tIns="0" rIns="0" bIns="0" rtlCol="0" anchor="t">
            <a:spAutoFit/>
          </a:bodyPr>
          <a:lstStyle/>
          <a:p>
            <a:pPr algn="ctr">
              <a:lnSpc>
                <a:spcPts val="5457"/>
              </a:lnSpc>
            </a:pPr>
            <a:r>
              <a:rPr lang="en-US" sz="5148">
                <a:solidFill>
                  <a:srgbClr val="1F2B56"/>
                </a:solidFill>
                <a:latin typeface="Yearbook Outline"/>
              </a:rPr>
              <a:t> 04</a:t>
            </a:r>
          </a:p>
        </p:txBody>
      </p:sp>
      <p:sp>
        <p:nvSpPr>
          <p:cNvPr id="12" name="TextBox 12"/>
          <p:cNvSpPr txBox="1"/>
          <p:nvPr/>
        </p:nvSpPr>
        <p:spPr>
          <a:xfrm>
            <a:off x="-281895" y="5647135"/>
            <a:ext cx="4587077" cy="709423"/>
          </a:xfrm>
          <a:prstGeom prst="rect">
            <a:avLst/>
          </a:prstGeom>
        </p:spPr>
        <p:txBody>
          <a:bodyPr lIns="0" tIns="0" rIns="0" bIns="0" rtlCol="0" anchor="t">
            <a:spAutoFit/>
          </a:bodyPr>
          <a:lstStyle/>
          <a:p>
            <a:pPr algn="ctr">
              <a:lnSpc>
                <a:spcPts val="5457"/>
              </a:lnSpc>
            </a:pPr>
            <a:r>
              <a:rPr lang="en-US" sz="5148">
                <a:solidFill>
                  <a:srgbClr val="1F2B56"/>
                </a:solidFill>
                <a:latin typeface="Yearbook Outline"/>
              </a:rPr>
              <a:t> 03</a:t>
            </a:r>
          </a:p>
        </p:txBody>
      </p:sp>
      <p:sp>
        <p:nvSpPr>
          <p:cNvPr id="13" name="TextBox 13"/>
          <p:cNvSpPr txBox="1"/>
          <p:nvPr/>
        </p:nvSpPr>
        <p:spPr>
          <a:xfrm>
            <a:off x="2935552" y="3869738"/>
            <a:ext cx="13473421" cy="1071141"/>
          </a:xfrm>
          <a:prstGeom prst="rect">
            <a:avLst/>
          </a:prstGeom>
        </p:spPr>
        <p:txBody>
          <a:bodyPr lIns="0" tIns="0" rIns="0" bIns="0" rtlCol="0" anchor="t">
            <a:spAutoFit/>
          </a:bodyPr>
          <a:lstStyle/>
          <a:p>
            <a:pPr algn="just">
              <a:lnSpc>
                <a:spcPts val="4376"/>
              </a:lnSpc>
            </a:pPr>
            <a:r>
              <a:rPr lang="en-US" sz="2684">
                <a:solidFill>
                  <a:srgbClr val="1F2B56"/>
                </a:solidFill>
                <a:latin typeface="Trebuchet MS Bold"/>
              </a:rPr>
              <a:t>Analyse the top 10 away locations where Maryland has won the most number of times</a:t>
            </a:r>
          </a:p>
        </p:txBody>
      </p:sp>
      <p:sp>
        <p:nvSpPr>
          <p:cNvPr id="14" name="TextBox 14"/>
          <p:cNvSpPr txBox="1"/>
          <p:nvPr/>
        </p:nvSpPr>
        <p:spPr>
          <a:xfrm>
            <a:off x="-248361" y="9038337"/>
            <a:ext cx="4525774" cy="709423"/>
          </a:xfrm>
          <a:prstGeom prst="rect">
            <a:avLst/>
          </a:prstGeom>
        </p:spPr>
        <p:txBody>
          <a:bodyPr lIns="0" tIns="0" rIns="0" bIns="0" rtlCol="0" anchor="t">
            <a:spAutoFit/>
          </a:bodyPr>
          <a:lstStyle/>
          <a:p>
            <a:pPr algn="ctr">
              <a:lnSpc>
                <a:spcPts val="5457"/>
              </a:lnSpc>
            </a:pPr>
            <a:r>
              <a:rPr lang="en-US" sz="5148">
                <a:solidFill>
                  <a:srgbClr val="1F2B56"/>
                </a:solidFill>
                <a:latin typeface="Yearbook Outline"/>
              </a:rPr>
              <a:t> 05</a:t>
            </a:r>
          </a:p>
        </p:txBody>
      </p:sp>
      <p:sp>
        <p:nvSpPr>
          <p:cNvPr id="15" name="TextBox 15"/>
          <p:cNvSpPr txBox="1"/>
          <p:nvPr/>
        </p:nvSpPr>
        <p:spPr>
          <a:xfrm>
            <a:off x="2888381" y="9042770"/>
            <a:ext cx="12964507" cy="519582"/>
          </a:xfrm>
          <a:prstGeom prst="rect">
            <a:avLst/>
          </a:prstGeom>
        </p:spPr>
        <p:txBody>
          <a:bodyPr lIns="0" tIns="0" rIns="0" bIns="0" rtlCol="0" anchor="t">
            <a:spAutoFit/>
          </a:bodyPr>
          <a:lstStyle/>
          <a:p>
            <a:pPr algn="just">
              <a:lnSpc>
                <a:spcPts val="4371"/>
              </a:lnSpc>
            </a:pPr>
            <a:r>
              <a:rPr lang="en-US" sz="2681">
                <a:solidFill>
                  <a:srgbClr val="1F2B56"/>
                </a:solidFill>
                <a:latin typeface="Trebuchet MS Bold"/>
              </a:rPr>
              <a:t>Analyse the top 10 teams against whom Maryland has won by the highest margin</a:t>
            </a:r>
          </a:p>
        </p:txBody>
      </p:sp>
      <p:sp>
        <p:nvSpPr>
          <p:cNvPr id="16" name="Freeform 16"/>
          <p:cNvSpPr/>
          <p:nvPr/>
        </p:nvSpPr>
        <p:spPr>
          <a:xfrm>
            <a:off x="3172340" y="1801210"/>
            <a:ext cx="11598357" cy="8206733"/>
          </a:xfrm>
          <a:custGeom>
            <a:avLst/>
            <a:gdLst/>
            <a:ahLst/>
            <a:cxnLst/>
            <a:rect l="l" t="t" r="r" b="b"/>
            <a:pathLst>
              <a:path w="11598357" h="8206733">
                <a:moveTo>
                  <a:pt x="0" y="0"/>
                </a:moveTo>
                <a:lnTo>
                  <a:pt x="11598356" y="0"/>
                </a:lnTo>
                <a:lnTo>
                  <a:pt x="11598356" y="8206733"/>
                </a:lnTo>
                <a:lnTo>
                  <a:pt x="0" y="8206733"/>
                </a:lnTo>
                <a:lnTo>
                  <a:pt x="0" y="0"/>
                </a:lnTo>
                <a:close/>
              </a:path>
            </a:pathLst>
          </a:custGeom>
          <a:blipFill>
            <a:blip r:embed="rId4">
              <a:alphaModFix amt="6999"/>
            </a:blip>
            <a:stretch>
              <a:fillRect r="-9930"/>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625</Words>
  <Application>Microsoft Office PowerPoint</Application>
  <PresentationFormat>Custom</PresentationFormat>
  <Paragraphs>96</Paragraphs>
  <Slides>32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Calibri</vt:lpstr>
      <vt:lpstr>Arial</vt:lpstr>
      <vt:lpstr>Trebuchet MS Bold</vt:lpstr>
      <vt:lpstr>Yearbook Solid</vt:lpstr>
      <vt:lpstr>Trebuchet MS Bold Italics</vt:lpstr>
      <vt:lpstr>Yearbook Outline</vt:lpstr>
      <vt:lpstr>Trebuchet MS Italics</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Project_0507_13_Presentation</dc:title>
  <dc:creator>Thanmayi Karpurapu</dc:creator>
  <cp:lastModifiedBy>Thanmayi Karpurapu</cp:lastModifiedBy>
  <cp:revision>2</cp:revision>
  <dcterms:created xsi:type="dcterms:W3CDTF">2006-08-16T00:00:00Z</dcterms:created>
  <dcterms:modified xsi:type="dcterms:W3CDTF">2025-09-24T17:30:49Z</dcterms:modified>
  <dc:identifier>DAF1hLs0L7E</dc:identifier>
</cp:coreProperties>
</file>